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401" r:id="rId2"/>
    <p:sldId id="402" r:id="rId3"/>
    <p:sldId id="403" r:id="rId4"/>
    <p:sldId id="404" r:id="rId5"/>
    <p:sldId id="405" r:id="rId6"/>
    <p:sldId id="406" r:id="rId7"/>
    <p:sldId id="562"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563"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 id="44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900" y="-17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t>‹#›</a:t>
            </a:fld>
            <a:endParaRPr lang="en-US" dirty="0"/>
          </a:p>
        </p:txBody>
      </p:sp>
    </p:spTree>
    <p:extLst>
      <p:ext uri="{BB962C8B-B14F-4D97-AF65-F5344CB8AC3E}">
        <p14:creationId xmlns:p14="http://schemas.microsoft.com/office/powerpoint/2010/main"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D81416A-96E9-DE45-8EBC-C965E691F027}"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78D9A4D-90B6-9E4C-8C73-4A7835310716}" type="slidenum">
              <a:rPr lang="en-US" sz="1200" b="0">
                <a:solidFill>
                  <a:prstClr val="black"/>
                </a:solidFill>
              </a:rPr>
              <a:pPr eaLnBrk="1" hangingPunct="1">
                <a:defRPr/>
              </a:pPr>
              <a:t>10</a:t>
            </a:fld>
            <a:endParaRPr lang="en-US" sz="1200" b="0" dirty="0">
              <a:solidFill>
                <a:prstClr val="black"/>
              </a:solidFill>
            </a:endParaRPr>
          </a:p>
        </p:txBody>
      </p:sp>
      <p:sp>
        <p:nvSpPr>
          <p:cNvPr id="449539"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6530C00-B2D0-084C-8E54-1C15D8A2C979}" type="slidenum">
              <a:rPr lang="en-US" sz="1200" b="0">
                <a:solidFill>
                  <a:prstClr val="black"/>
                </a:solidFill>
              </a:rPr>
              <a:pPr eaLnBrk="1" hangingPunct="1">
                <a:defRPr/>
              </a:pPr>
              <a:t>11</a:t>
            </a:fld>
            <a:endParaRPr lang="en-US" sz="1200" b="0" dirty="0">
              <a:solidFill>
                <a:prstClr val="black"/>
              </a:solidFill>
            </a:endParaRPr>
          </a:p>
        </p:txBody>
      </p:sp>
      <p:sp>
        <p:nvSpPr>
          <p:cNvPr id="450563" name="Rectangle 2"/>
          <p:cNvSpPr>
            <a:spLocks noGrp="1" noRot="1" noChangeAspect="1" noChangeArrowheads="1" noTextEdit="1"/>
          </p:cNvSpPr>
          <p:nvPr>
            <p:ph type="sldImg"/>
          </p:nvPr>
        </p:nvSpPr>
        <p:spPr>
          <a:xfrm>
            <a:off x="1143000" y="687388"/>
            <a:ext cx="4572000" cy="3429000"/>
          </a:xfrm>
          <a:ln/>
        </p:spPr>
      </p:sp>
      <p:sp>
        <p:nvSpPr>
          <p:cNvPr id="450564" name="Rectangle 3"/>
          <p:cNvSpPr>
            <a:spLocks noGrp="1" noChangeArrowheads="1"/>
          </p:cNvSpPr>
          <p:nvPr>
            <p:ph type="body" idx="1"/>
          </p:nvPr>
        </p:nvSpPr>
        <p:spPr>
          <a:xfrm>
            <a:off x="857250" y="4347148"/>
            <a:ext cx="502857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You will need a variance when prepping food in certain ways. A variance is a document issued by your regulatory authority that allows a regulatory requirement to be waived or changed.</a:t>
            </a:r>
          </a:p>
          <a:p>
            <a:pPr marL="112163" indent="-112163">
              <a:buFontTx/>
              <a:buChar char="•"/>
              <a:defRPr/>
            </a:pPr>
            <a:r>
              <a:rPr lang="en-US" dirty="0">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6112E6D-8DBB-1349-ADBA-CB336BDC2465}" type="slidenum">
              <a:rPr lang="en-US" sz="1200" b="0">
                <a:solidFill>
                  <a:prstClr val="black"/>
                </a:solidFill>
              </a:rPr>
              <a:pPr eaLnBrk="1" hangingPunct="1">
                <a:defRPr/>
              </a:pPr>
              <a:t>12</a:t>
            </a:fld>
            <a:endParaRPr lang="en-US" sz="1200" b="0" dirty="0">
              <a:solidFill>
                <a:prstClr val="black"/>
              </a:solidFill>
            </a:endParaRPr>
          </a:p>
        </p:txBody>
      </p:sp>
      <p:sp>
        <p:nvSpPr>
          <p:cNvPr id="451587" name="Rectangle 2"/>
          <p:cNvSpPr>
            <a:spLocks noGrp="1" noRot="1" noChangeAspect="1" noChangeArrowheads="1" noTextEdit="1"/>
          </p:cNvSpPr>
          <p:nvPr>
            <p:ph type="sldImg"/>
          </p:nvPr>
        </p:nvSpPr>
        <p:spPr>
          <a:xfrm>
            <a:off x="1143000" y="687388"/>
            <a:ext cx="4572000" cy="3429000"/>
          </a:xfrm>
          <a:ln/>
        </p:spPr>
      </p:sp>
      <p:sp>
        <p:nvSpPr>
          <p:cNvPr id="451588" name="Rectangle 3"/>
          <p:cNvSpPr>
            <a:spLocks noGrp="1" noChangeArrowheads="1"/>
          </p:cNvSpPr>
          <p:nvPr>
            <p:ph type="body" idx="1"/>
          </p:nvPr>
        </p:nvSpPr>
        <p:spPr>
          <a:xfrm>
            <a:off x="857250" y="4347148"/>
            <a:ext cx="502857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using a </a:t>
            </a:r>
            <a:r>
              <a:rPr lang="en-US" dirty="0" smtClean="0">
                <a:latin typeface="Times New Roman" charset="0"/>
                <a:cs typeface="+mn-cs"/>
              </a:rPr>
              <a:t>reduced-oxygen </a:t>
            </a:r>
            <a:r>
              <a:rPr lang="en-US" dirty="0">
                <a:latin typeface="Times New Roman" charset="0"/>
                <a:cs typeface="+mn-cs"/>
              </a:rPr>
              <a:t>packaging method. This includes MAP, vacuum-packed and </a:t>
            </a:r>
            <a:r>
              <a:rPr lang="en-US" i="1" dirty="0">
                <a:latin typeface="Times New Roman" charset="0"/>
                <a:cs typeface="+mn-cs"/>
              </a:rPr>
              <a:t>sous vide </a:t>
            </a:r>
            <a:r>
              <a:rPr lang="en-US" dirty="0" smtClean="0">
                <a:latin typeface="Times New Roman" charset="0"/>
                <a:cs typeface="+mn-cs"/>
              </a:rPr>
              <a:t>food. </a:t>
            </a: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endParaRPr lang="en-US" b="0"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chef has taken out too much tuna salad for the number of sandwiches she is going to make. This exposes more tuna salad to the temperature danger zone than is necessary.</a:t>
            </a:r>
          </a:p>
          <a:p>
            <a:pPr marL="112163" indent="-112163">
              <a:buFontTx/>
              <a:buChar char="•"/>
            </a:pPr>
            <a:r>
              <a:rPr lang="en-US" dirty="0">
                <a:latin typeface="Times New Roman" pitchFamily="18" charset="0"/>
                <a:ea typeface="ＭＳ Ｐゴシック" charset="0"/>
                <a:cs typeface="ＭＳ Ｐゴシック" charset="0"/>
              </a:rPr>
              <a:t>Only remove as much food from the cooler as you can prep in a short period of time. This keeps ingredients from sitting out for long periods of time.</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food handler appears to be prepping the carrots on a cutting board used to prep another product, possibly raw meat. This can lead to cross-contamination and illness. </a:t>
            </a:r>
          </a:p>
          <a:p>
            <a:pPr marL="112163" indent="-112163">
              <a:buFontTx/>
              <a:buChar char="•"/>
            </a:pPr>
            <a:r>
              <a:rPr lang="en-US" dirty="0">
                <a:latin typeface="Times New Roman" pitchFamily="18" charset="0"/>
                <a:ea typeface="ＭＳ Ｐゴシック" charset="0"/>
                <a:cs typeface="ＭＳ Ｐゴシック" charset="0"/>
              </a:rPr>
              <a:t>Make sure workstations, cutting boards, and utensils are clean and sanitized.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This frozen chicken is being thawed incorrectly. It is simply being submerged in water. </a:t>
            </a:r>
          </a:p>
          <a:p>
            <a:pPr marL="112163" indent="-112163">
              <a:buFontTx/>
              <a:buChar char="•"/>
            </a:pPr>
            <a:r>
              <a:rPr lang="en-US" dirty="0">
                <a:latin typeface="Times New Roman" pitchFamily="18" charset="0"/>
                <a:ea typeface="ＭＳ Ｐゴシック" charset="0"/>
                <a:cs typeface="ＭＳ Ｐゴシック" charset="0"/>
              </a:rPr>
              <a:t>If the chicken is going to be thawed in this manner, it must meet these requirements:</a:t>
            </a:r>
          </a:p>
          <a:p>
            <a:pPr marL="560813" lvl="1" indent="-112163">
              <a:buFontTx/>
              <a:buChar char="•"/>
            </a:pPr>
            <a:r>
              <a:rPr lang="en-US" dirty="0">
                <a:latin typeface="Times New Roman" pitchFamily="18" charset="0"/>
                <a:ea typeface="ＭＳ Ｐゴシック" charset="0"/>
                <a:cs typeface="ＭＳ Ｐゴシック" charset="0"/>
              </a:rPr>
              <a:t>Submerge it under running, drinkable water at 70ºF (21ºC) or lower. The flow of the water must be strong enough to wash loose food bits into the drain. </a:t>
            </a:r>
          </a:p>
          <a:p>
            <a:pPr marL="560813" lvl="1" indent="-112163">
              <a:buFontTx/>
              <a:buChar char="•"/>
            </a:pPr>
            <a:r>
              <a:rPr lang="en-US" dirty="0">
                <a:latin typeface="Times New Roman" pitchFamily="18" charset="0"/>
                <a:ea typeface="ＭＳ Ｐゴシック" charset="0"/>
                <a:cs typeface="ＭＳ Ｐゴシック" charset="0"/>
              </a:rPr>
              <a:t>Always use a clean and sanitized food-prep sink when thawing food this way. </a:t>
            </a:r>
          </a:p>
          <a:p>
            <a:pPr marL="560813" lvl="1" indent="-112163">
              <a:buFontTx/>
              <a:buChar char="•"/>
            </a:pPr>
            <a:r>
              <a:rPr lang="en-US" dirty="0">
                <a:latin typeface="Times New Roman" pitchFamily="18" charset="0"/>
                <a:ea typeface="ＭＳ Ｐゴシック" charset="0"/>
                <a:cs typeface="ＭＳ Ｐゴシック" charset="0"/>
              </a:rPr>
              <a:t>Never let the temperature of the food go above 41ºF (5ºC) for longer than four hours. This includes the time it takes to thaw the food plus the time it takes to prep or cool 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lettuce, a ready-to-eat food, is being prepped on the same board as the raw chicken. This is can lead to cross-contamination. </a:t>
            </a:r>
          </a:p>
          <a:p>
            <a:pPr marL="112163" indent="-112163">
              <a:buFontTx/>
              <a:buChar char="•"/>
            </a:pPr>
            <a:r>
              <a:rPr lang="en-US" dirty="0">
                <a:latin typeface="Times New Roman" pitchFamily="18" charset="0"/>
                <a:ea typeface="ＭＳ Ｐゴシック" charset="0"/>
                <a:cs typeface="ＭＳ Ｐゴシック" charset="0"/>
              </a:rPr>
              <a:t>Make sure that fruit and vegetables do not touch surfaces exposed to raw meat, seafood, or poultry</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food handler is using a glass to scoop ice. This could result in the physical contamination of the ice if the glass were to break.</a:t>
            </a:r>
          </a:p>
          <a:p>
            <a:pPr marL="112163" indent="-112163">
              <a:buFontTx/>
              <a:buChar char="•"/>
            </a:pPr>
            <a:r>
              <a:rPr lang="en-US" dirty="0">
                <a:latin typeface="Times New Roman" pitchFamily="18" charset="0"/>
                <a:ea typeface="ＭＳ Ｐゴシック" charset="0"/>
                <a:cs typeface="ＭＳ Ｐゴシック" charset="0"/>
              </a:rPr>
              <a:t>Never use a glass to scoop ice or touch ice with bare hands. </a:t>
            </a:r>
          </a:p>
          <a:p>
            <a:pPr marL="112163" indent="-112163">
              <a:buFontTx/>
              <a:buChar char="•"/>
            </a:pPr>
            <a:endParaRPr lang="en-US" dirty="0">
              <a:latin typeface="Times New Roman" pitchFamily="18" charset="0"/>
              <a:ea typeface="ＭＳ Ｐゴシック" charset="0"/>
              <a:cs typeface="ＭＳ Ｐゴシック" charset="0"/>
            </a:endParaRPr>
          </a:p>
          <a:p>
            <a:pPr marL="112163" indent="-112163">
              <a:buFontTx/>
              <a:buChar char="•"/>
            </a:pP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19</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Play the “Cooking”, “Cooling”, and “Reheating” sections of the </a:t>
            </a:r>
            <a:r>
              <a:rPr lang="en-US" i="1" dirty="0">
                <a:latin typeface="Times New Roman" pitchFamily="18" charset="0"/>
                <a:ea typeface="ＭＳ Ｐゴシック" charset="0"/>
                <a:cs typeface="ＭＳ Ｐゴシック" charset="0"/>
              </a:rPr>
              <a:t>Preparation, Cooking, and Serving</a:t>
            </a:r>
            <a:r>
              <a:rPr lang="en-US" dirty="0">
                <a:latin typeface="Times New Roman" pitchFamily="18" charset="0"/>
                <a:ea typeface="ＭＳ Ｐゴシック" charset="0"/>
                <a:cs typeface="ＭＳ Ｐゴシック" charset="0"/>
              </a:rPr>
              <a:t> DVD. Stop the DVD after the “Reheating” section has finished playing.</a:t>
            </a:r>
            <a:endParaRPr lang="en-US" b="0"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a:t>
            </a:r>
            <a:r>
              <a:rPr lang="en-US" i="1" dirty="0">
                <a:latin typeface="Times New Roman" pitchFamily="18" charset="0"/>
                <a:ea typeface="ＭＳ Ｐゴシック" charset="0"/>
                <a:cs typeface="ＭＳ Ｐゴシック" charset="0"/>
              </a:rPr>
              <a:t>Preparation, Cooking, and Serving</a:t>
            </a:r>
            <a:r>
              <a:rPr lang="en-US" dirty="0">
                <a:latin typeface="Times New Roman" pitchFamily="18" charset="0"/>
                <a:ea typeface="ＭＳ Ｐゴシック" charset="0"/>
                <a:cs typeface="ＭＳ Ｐゴシック" charset="0"/>
              </a:rPr>
              <a:t> DVD. Stop the DVD after the “Produce” section has finished playing.</a:t>
            </a: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using the next several PowerPoint slides</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52DFF4E-1967-BE44-8F48-B981329F9344}" type="slidenum">
              <a:rPr lang="en-US" sz="1200" b="0">
                <a:solidFill>
                  <a:prstClr val="black"/>
                </a:solidFill>
              </a:rPr>
              <a:pPr eaLnBrk="1" hangingPunct="1">
                <a:defRPr/>
              </a:pPr>
              <a:t>21</a:t>
            </a:fld>
            <a:endParaRPr lang="en-US" sz="1200" b="0" dirty="0">
              <a:solidFill>
                <a:prstClr val="black"/>
              </a:solidFill>
            </a:endParaRPr>
          </a:p>
        </p:txBody>
      </p:sp>
      <p:sp>
        <p:nvSpPr>
          <p:cNvPr id="454659" name="Rectangle 2"/>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D56FD76-1013-024E-B823-7A1F96CDDAA7}" type="slidenum">
              <a:rPr lang="en-US" sz="1200" b="0">
                <a:solidFill>
                  <a:prstClr val="black"/>
                </a:solidFill>
              </a:rPr>
              <a:pPr eaLnBrk="1" hangingPunct="1">
                <a:defRPr/>
              </a:pPr>
              <a:t>22</a:t>
            </a:fld>
            <a:endParaRPr lang="en-US" sz="1200" b="0" dirty="0">
              <a:solidFill>
                <a:prstClr val="black"/>
              </a:solidFill>
            </a:endParaRPr>
          </a:p>
        </p:txBody>
      </p:sp>
      <p:sp>
        <p:nvSpPr>
          <p:cNvPr id="455683" name="Rectangle 2"/>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7CFF95A-41E1-F640-9D33-23F3D9B3E680}" type="slidenum">
              <a:rPr lang="en-US" sz="1200" b="0">
                <a:solidFill>
                  <a:prstClr val="black"/>
                </a:solidFill>
              </a:rPr>
              <a:pPr eaLnBrk="1" hangingPunct="1">
                <a:defRPr/>
              </a:pPr>
              <a:t>23</a:t>
            </a:fld>
            <a:endParaRPr lang="en-US" sz="1200" b="0" dirty="0">
              <a:solidFill>
                <a:prstClr val="black"/>
              </a:solidFill>
            </a:endParaRPr>
          </a:p>
        </p:txBody>
      </p:sp>
      <p:sp>
        <p:nvSpPr>
          <p:cNvPr id="456707" name="Rectangle 2"/>
          <p:cNvSpPr>
            <a:spLocks noGrp="1" noRot="1" noChangeAspect="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DEE6AB4-A8D8-014B-8DE3-84DA45A09475}" type="slidenum">
              <a:rPr lang="en-US" sz="1200" b="0">
                <a:solidFill>
                  <a:prstClr val="black"/>
                </a:solidFill>
              </a:rPr>
              <a:pPr eaLnBrk="1" hangingPunct="1">
                <a:defRPr/>
              </a:pPr>
              <a:t>24</a:t>
            </a:fld>
            <a:endParaRPr lang="en-US" sz="1200" b="0" dirty="0">
              <a:solidFill>
                <a:prstClr val="black"/>
              </a:solidFill>
            </a:endParaRPr>
          </a:p>
        </p:txBody>
      </p:sp>
      <p:sp>
        <p:nvSpPr>
          <p:cNvPr id="45773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7250" y="4536086"/>
            <a:ext cx="5365578" cy="363355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lvl="1" eaLnBrk="1" hangingPunct="1"/>
            <a:endParaRPr lang="en-US" dirty="0"/>
          </a:p>
          <a:p>
            <a:pPr marL="112163" indent="-112163">
              <a:defRPr/>
            </a:pPr>
            <a:endParaRPr lang="en-US" b="1" dirty="0">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675143B-D318-1B40-9172-5E1643269BF3}" type="slidenum">
              <a:rPr lang="en-US" sz="1200" b="0">
                <a:solidFill>
                  <a:prstClr val="black"/>
                </a:solidFill>
              </a:rPr>
              <a:pPr eaLnBrk="1" hangingPunct="1">
                <a:defRPr/>
              </a:pPr>
              <a:t>25</a:t>
            </a:fld>
            <a:endParaRPr lang="en-US" sz="1200" b="0" dirty="0">
              <a:solidFill>
                <a:prstClr val="black"/>
              </a:solidFill>
            </a:endParaRPr>
          </a:p>
        </p:txBody>
      </p:sp>
      <p:sp>
        <p:nvSpPr>
          <p:cNvPr id="458755" name="Rectangle 2"/>
          <p:cNvSpPr>
            <a:spLocks noGrp="1" noRot="1" noChangeAspect="1" noChangeArrowheads="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B7FB5B2-C0AE-B346-B8F7-D61A073B8494}" type="slidenum">
              <a:rPr lang="en-US" sz="1200" b="0">
                <a:solidFill>
                  <a:prstClr val="black"/>
                </a:solidFill>
              </a:rPr>
              <a:pPr eaLnBrk="1" hangingPunct="1">
                <a:defRPr/>
              </a:pPr>
              <a:t>26</a:t>
            </a:fld>
            <a:endParaRPr lang="en-US" sz="1200" b="0" dirty="0">
              <a:solidFill>
                <a:prstClr val="black"/>
              </a:solidFill>
            </a:endParaRPr>
          </a:p>
        </p:txBody>
      </p:sp>
      <p:sp>
        <p:nvSpPr>
          <p:cNvPr id="461827" name="Rectangle 2"/>
          <p:cNvSpPr>
            <a:spLocks noGrp="1" noRot="1" noChangeAspect="1" noChangeArrowheads="1" noTextEdit="1"/>
          </p:cNvSpPr>
          <p:nvPr>
            <p:ph type="sldImg"/>
          </p:nvPr>
        </p:nvSpPr>
        <p:spPr>
          <a:xfrm>
            <a:off x="1144588" y="685800"/>
            <a:ext cx="4572000" cy="3429000"/>
          </a:xfrm>
          <a:ln/>
        </p:spPr>
      </p:sp>
      <p:sp>
        <p:nvSpPr>
          <p:cNvPr id="462852" name="Rectangle 3"/>
          <p:cNvSpPr>
            <a:spLocks noGrp="1" noChangeArrowheads="1"/>
          </p:cNvSpPr>
          <p:nvPr>
            <p:ph type="body" idx="1"/>
          </p:nvPr>
        </p:nvSpPr>
        <p:spPr>
          <a:xfrm>
            <a:off x="851038" y="4347148"/>
            <a:ext cx="5485158" cy="4114487"/>
          </a:xfrm>
        </p:spPr>
        <p:txBody>
          <a:bodyPr lIns="91821" tIns="45910" rIns="91821" bIns="45910"/>
          <a:lstStyle/>
          <a:p>
            <a:pPr marL="112163" indent="-112163">
              <a:defRPr/>
            </a:pPr>
            <a:r>
              <a:rPr lang="en-US" b="1" dirty="0" smtClean="0">
                <a:ea typeface="+mn-ea"/>
                <a:cs typeface="+mn-cs"/>
              </a:rPr>
              <a:t>Instructor Notes</a:t>
            </a:r>
          </a:p>
          <a:p>
            <a:pPr marL="112163" indent="-112163">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or eggs; or dishes containing these items.</a:t>
            </a:r>
          </a:p>
          <a:p>
            <a:pPr marL="112163" indent="-112163">
              <a:buFontTx/>
              <a:buChar char="•"/>
              <a:defRPr/>
            </a:pPr>
            <a:r>
              <a:rPr lang="en-US" dirty="0" smtClean="0">
                <a:ea typeface="+mn-ea"/>
                <a:cs typeface="+mn-cs"/>
              </a:rPr>
              <a:t>Your local regulatory authority may require you to have written procedures that explain how the food cooked by this process will be prepped and stored. These procedures must be approved by the regulatory authority and describe the following:</a:t>
            </a:r>
          </a:p>
          <a:p>
            <a:pPr marL="336488" lvl="1" indent="-112163">
              <a:buFontTx/>
              <a:buChar char="•"/>
              <a:defRPr/>
            </a:pPr>
            <a:r>
              <a:rPr lang="en-US" dirty="0" smtClean="0">
                <a:ea typeface="+mn-ea"/>
              </a:rPr>
              <a:t>How the requirements will be monitored and documented</a:t>
            </a:r>
          </a:p>
          <a:p>
            <a:pPr marL="336488" lvl="1" indent="-112163">
              <a:buFontTx/>
              <a:buChar char="•"/>
              <a:defRPr/>
            </a:pPr>
            <a:r>
              <a:rPr lang="en-US" dirty="0" smtClean="0">
                <a:ea typeface="+mn-ea"/>
              </a:rPr>
              <a:t>Which corrective actions will be taken if requirements are not met</a:t>
            </a:r>
          </a:p>
          <a:p>
            <a:pPr marL="336488" lvl="1" indent="-112163">
              <a:buFontTx/>
              <a:buChar char="•"/>
              <a:defRPr/>
            </a:pPr>
            <a:r>
              <a:rPr lang="en-US" dirty="0" smtClean="0">
                <a:ea typeface="+mn-ea"/>
              </a:rPr>
              <a:t>How these food items will be marked after initial cooking to indicate that they need further cooking</a:t>
            </a:r>
          </a:p>
          <a:p>
            <a:pPr marL="336488" lvl="1" indent="-112163">
              <a:buFontTx/>
              <a:buChar char="•"/>
              <a:defRPr/>
            </a:pPr>
            <a:r>
              <a:rPr lang="en-US" dirty="0" smtClean="0">
                <a:ea typeface="+mn-ea"/>
              </a:rPr>
              <a:t>How these food items will be separated from ready-to-eat food during storage, once initial cooking is complete</a:t>
            </a:r>
          </a:p>
          <a:p>
            <a:pPr marL="224325" lvl="1">
              <a:defRPr/>
            </a:pPr>
            <a:endParaRPr lang="en-US" dirty="0" smtClean="0">
              <a:ea typeface="+mn-ea"/>
            </a:endParaRPr>
          </a:p>
          <a:p>
            <a:pPr marL="112163" indent="-112163">
              <a:defRPr/>
            </a:pPr>
            <a:endParaRPr lang="en-US" dirty="0" smtClean="0">
              <a:ea typeface="+mn-ea"/>
              <a:cs typeface="+mn-cs"/>
            </a:endParaRPr>
          </a:p>
          <a:p>
            <a:pPr marL="112163" indent="-112163">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DFE07C8-F4E6-D441-9DFF-901CC3B5A9C9}" type="slidenum">
              <a:rPr lang="en-US" sz="1200" b="0">
                <a:solidFill>
                  <a:prstClr val="black"/>
                </a:solidFill>
              </a:rPr>
              <a:pPr eaLnBrk="1" hangingPunct="1">
                <a:defRPr/>
              </a:pPr>
              <a:t>27</a:t>
            </a:fld>
            <a:endParaRPr lang="en-US" sz="1200" b="0" dirty="0">
              <a:solidFill>
                <a:prstClr val="black"/>
              </a:solidFill>
            </a:endParaRPr>
          </a:p>
        </p:txBody>
      </p:sp>
      <p:sp>
        <p:nvSpPr>
          <p:cNvPr id="462851" name="Rectangle 2"/>
          <p:cNvSpPr>
            <a:spLocks noGrp="1" noRot="1" noChangeAspect="1" noChangeArrowheads="1" noTextEdit="1"/>
          </p:cNvSpPr>
          <p:nvPr>
            <p:ph type="sldImg"/>
          </p:nvPr>
        </p:nvSpPr>
        <p:spPr>
          <a:xfrm>
            <a:off x="1143000" y="687388"/>
            <a:ext cx="4572000" cy="3429000"/>
          </a:xfrm>
          <a:ln/>
        </p:spPr>
      </p:sp>
      <p:sp>
        <p:nvSpPr>
          <p:cNvPr id="462853" name="Notes Placeholder 2"/>
          <p:cNvSpPr>
            <a:spLocks noGrp="1"/>
          </p:cNvSpPr>
          <p:nvPr>
            <p:ph type="body" idx="1"/>
          </p:nvPr>
        </p:nvSpPr>
        <p:spPr>
          <a:xfrm>
            <a:off x="849485" y="4347148"/>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smtClean="0"/>
              <a:t> If </a:t>
            </a:r>
            <a:r>
              <a:rPr lang="en-US" dirty="0"/>
              <a:t>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 typeface="Arial" charset="0"/>
              <a:buChar char="•"/>
            </a:pPr>
            <a:r>
              <a:rPr lang="en-US" dirty="0" smtClean="0"/>
              <a:t> You </a:t>
            </a:r>
            <a:r>
              <a:rPr lang="en-US" dirty="0"/>
              <a:t>must advise customers who order food that is raw or undercooked of the increased risk of foodborne illness. You can do this by posting a notice in your menu. You can also provide this information using brochures, table tents, signs, or other written methods.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A2C7B2F-D063-A245-90B9-ABFD69F0141F}" type="slidenum">
              <a:rPr lang="en-US" sz="1200" b="0">
                <a:solidFill>
                  <a:prstClr val="black"/>
                </a:solidFill>
              </a:rPr>
              <a:pPr eaLnBrk="1" hangingPunct="1">
                <a:defRPr/>
              </a:pPr>
              <a:t>28</a:t>
            </a:fld>
            <a:endParaRPr lang="en-US" sz="1200" b="0" dirty="0">
              <a:solidFill>
                <a:prstClr val="black"/>
              </a:solidFill>
            </a:endParaRPr>
          </a:p>
        </p:txBody>
      </p:sp>
      <p:sp>
        <p:nvSpPr>
          <p:cNvPr id="463875" name="Rectangle 2"/>
          <p:cNvSpPr>
            <a:spLocks noGrp="1" noRot="1" noChangeAspect="1" noChangeArrowheads="1" noTextEdit="1"/>
          </p:cNvSpPr>
          <p:nvPr>
            <p:ph type="sldImg"/>
          </p:nvPr>
        </p:nvSpPr>
        <p:spPr>
          <a:xfrm>
            <a:off x="1143000" y="687388"/>
            <a:ext cx="4572000" cy="3429000"/>
          </a:xfrm>
          <a:ln/>
        </p:spPr>
      </p:sp>
      <p:sp>
        <p:nvSpPr>
          <p:cNvPr id="463876" name="Rectangle 3"/>
          <p:cNvSpPr>
            <a:spLocks noGrp="1" noChangeArrowheads="1"/>
          </p:cNvSpPr>
          <p:nvPr>
            <p:ph type="body" idx="1"/>
          </p:nvPr>
        </p:nvSpPr>
        <p:spPr>
          <a:xfrm>
            <a:off x="857250" y="4347148"/>
            <a:ext cx="5028579"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smtClean="0">
                <a:latin typeface="Times New Roman" charset="0"/>
                <a:cs typeface="+mn-cs"/>
              </a:rPr>
              <a:t>Instructor Notes</a:t>
            </a:r>
          </a:p>
          <a:p>
            <a:pPr marL="112163" indent="-112163">
              <a:buFontTx/>
              <a:buChar char="•"/>
              <a:defRPr/>
            </a:pPr>
            <a:r>
              <a:rPr lang="en-US" dirty="0" smtClean="0">
                <a:latin typeface="Times New Roman" charset="0"/>
                <a:cs typeface="+mn-cs"/>
              </a:rPr>
              <a:t>The Food and Drug Administration (FDA) advises against offering raw or undercooked meat, poultry, seafood, or eggs on a children</a:t>
            </a:r>
            <a:r>
              <a:rPr lang="ja-JP" altLang="en-US" dirty="0" smtClean="0">
                <a:latin typeface="Times New Roman" charset="0"/>
                <a:cs typeface="+mn-cs"/>
              </a:rPr>
              <a:t>’</a:t>
            </a:r>
            <a:r>
              <a:rPr lang="en-US" dirty="0" smtClean="0">
                <a:latin typeface="Times New Roman" charset="0"/>
                <a:cs typeface="+mn-cs"/>
              </a:rPr>
              <a:t>s menu. This is especially true for undercooked ground beef, which may be contaminated with Shiga toxin-producing </a:t>
            </a:r>
            <a:r>
              <a:rPr lang="en-US" i="1" dirty="0" smtClean="0">
                <a:latin typeface="Times New Roman" charset="0"/>
                <a:cs typeface="+mn-cs"/>
              </a:rPr>
              <a:t>E. coli </a:t>
            </a:r>
            <a:r>
              <a:rPr lang="en-US" dirty="0" smtClean="0">
                <a:latin typeface="Times New Roman" charset="0"/>
                <a:cs typeface="+mn-cs"/>
              </a:rPr>
              <a:t>O157:H7.</a:t>
            </a:r>
            <a:endParaRPr lang="en-US"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229CF22-F1E6-5D4A-B267-9B48C676AFBB}" type="slidenum">
              <a:rPr lang="en-US" sz="1200" b="0">
                <a:solidFill>
                  <a:prstClr val="black"/>
                </a:solidFill>
              </a:rPr>
              <a:pPr eaLnBrk="1" hangingPunct="1">
                <a:defRPr/>
              </a:pPr>
              <a:t>29</a:t>
            </a:fld>
            <a:endParaRPr lang="en-US" sz="1200" b="0" dirty="0">
              <a:solidFill>
                <a:prstClr val="black"/>
              </a:solidFill>
            </a:endParaRPr>
          </a:p>
        </p:txBody>
      </p:sp>
      <p:sp>
        <p:nvSpPr>
          <p:cNvPr id="464899"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D4EDC11-7930-0A4B-A993-8CE29E999479}" type="slidenum">
              <a:rPr lang="en-US" sz="1200" b="0">
                <a:solidFill>
                  <a:prstClr val="black"/>
                </a:solidFill>
              </a:rPr>
              <a:pPr eaLnBrk="1" hangingPunct="1">
                <a:defRPr/>
              </a:pPr>
              <a:t>30</a:t>
            </a:fld>
            <a:endParaRPr lang="en-US" sz="1200" b="0" dirty="0">
              <a:solidFill>
                <a:prstClr val="black"/>
              </a:solidFill>
            </a:endParaRPr>
          </a:p>
        </p:txBody>
      </p:sp>
      <p:sp>
        <p:nvSpPr>
          <p:cNvPr id="470019" name="Rectangle 2"/>
          <p:cNvSpPr>
            <a:spLocks noGrp="1" noRot="1" noChangeAspect="1" noChangeArrowheads="1" noTextEdit="1"/>
          </p:cNvSpPr>
          <p:nvPr>
            <p:ph type="sldImg"/>
          </p:nvPr>
        </p:nvSpPr>
        <p:spPr>
          <a:xfrm>
            <a:off x="1144588" y="685800"/>
            <a:ext cx="4572000" cy="3429000"/>
          </a:xfrm>
          <a:ln/>
        </p:spPr>
      </p:sp>
      <p:sp>
        <p:nvSpPr>
          <p:cNvPr id="5" name="Rectangle 3"/>
          <p:cNvSpPr>
            <a:spLocks noGrp="1" noChangeArrowheads="1"/>
          </p:cNvSpPr>
          <p:nvPr>
            <p:ph type="body" idx="3"/>
          </p:nvPr>
        </p:nvSpPr>
        <p:spPr>
          <a:xfrm>
            <a:off x="857250" y="4347147"/>
            <a:ext cx="5365578" cy="363355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r>
              <a:rPr lang="en-US" b="1" dirty="0" smtClean="0">
                <a:latin typeface="Times New Roman" charset="0"/>
                <a:cs typeface="+mn-cs"/>
              </a:rPr>
              <a:t>Instructor Notes</a:t>
            </a:r>
          </a:p>
          <a:p>
            <a:pPr marL="168244" indent="-168244">
              <a:buFont typeface="Arial" pitchFamily="34" charset="0"/>
              <a:buChar char="•"/>
              <a:defRPr/>
            </a:pPr>
            <a:r>
              <a:rPr lang="en-US" dirty="0"/>
              <a:t>Loosely cover food containers before storing them. Food can be left uncovered if stored in a way that prevents contaminants from getting into it. Storing uncovered containers above other food, especially raw seafood, meat, and poultry, will help prevent cross-contamination.</a:t>
            </a:r>
          </a:p>
          <a:p>
            <a:pPr marL="112163" indent="-112163">
              <a:defRPr/>
            </a:pPr>
            <a:endParaRPr lang="en-US" b="1" dirty="0">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EF0D089-7DE4-024F-8C23-DA2419917A07}" type="slidenum">
              <a:rPr lang="en-US" sz="1200" b="0">
                <a:solidFill>
                  <a:prstClr val="black"/>
                </a:solidFill>
              </a:rPr>
              <a:pPr eaLnBrk="1" hangingPunct="1">
                <a:defRPr/>
              </a:pPr>
              <a:t>31</a:t>
            </a:fld>
            <a:endParaRPr lang="en-US" sz="1200" b="0" dirty="0">
              <a:solidFill>
                <a:prstClr val="black"/>
              </a:solidFill>
            </a:endParaRPr>
          </a:p>
        </p:txBody>
      </p:sp>
      <p:sp>
        <p:nvSpPr>
          <p:cNvPr id="471043" name="Rectangle 2"/>
          <p:cNvSpPr>
            <a:spLocks noGrp="1" noRot="1" noChangeAspect="1" noChangeArrowheads="1" noTextEdit="1"/>
          </p:cNvSpPr>
          <p:nvPr>
            <p:ph type="sldImg"/>
          </p:nvPr>
        </p:nvSpPr>
        <p:spPr>
          <a:xfrm>
            <a:off x="1144588" y="685800"/>
            <a:ext cx="4572000" cy="3429000"/>
          </a:xfrm>
          <a:ln/>
        </p:spPr>
      </p:sp>
      <p:sp>
        <p:nvSpPr>
          <p:cNvPr id="471045" name="Notes Placeholder 2"/>
          <p:cNvSpPr>
            <a:spLocks noGrp="1"/>
          </p:cNvSpPr>
          <p:nvPr>
            <p:ph type="body" idx="1"/>
          </p:nvPr>
        </p:nvSpPr>
        <p:spPr>
          <a:xfrm>
            <a:off x="857250" y="4347147"/>
            <a:ext cx="5486711" cy="281065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These guidelines apply to all heating methods, </a:t>
            </a:r>
            <a:r>
              <a:rPr lang="en-US" dirty="0" smtClean="0">
                <a:latin typeface="Times New Roman" charset="0"/>
                <a:cs typeface="+mn-cs"/>
              </a:rPr>
              <a:t>including </a:t>
            </a:r>
            <a:r>
              <a:rPr lang="en-US" dirty="0">
                <a:latin typeface="Times New Roman" charset="0"/>
                <a:cs typeface="+mn-cs"/>
              </a:rPr>
              <a:t>ovens </a:t>
            </a:r>
            <a:r>
              <a:rPr lang="en-US" dirty="0" smtClean="0">
                <a:latin typeface="Times New Roman" charset="0"/>
                <a:cs typeface="+mn-cs"/>
              </a:rPr>
              <a:t>and microwave </a:t>
            </a:r>
            <a:r>
              <a:rPr lang="en-US" dirty="0">
                <a:latin typeface="Times New Roman" charset="0"/>
                <a:cs typeface="+mn-cs"/>
              </a:rPr>
              <a:t>ovens.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pitchFamily="18" charset="0"/>
                <a:ea typeface="ＭＳ Ｐゴシック" charset="0"/>
                <a:cs typeface="ＭＳ Ｐゴシック" charset="0"/>
              </a:rPr>
              <a:t>Review the content just presented using the next several PowerPoint slides.</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a:defRPr/>
            </a:pP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Ground meat, including beef, pork, and other meat, must be cooked to 155ºF (68ºC) for 15 seconds.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C. Steak/chops of pork, beef, veal, and lamb must be cooked to 145ºF (63ºC) for 15 seconds.</a:t>
            </a:r>
          </a:p>
          <a:p>
            <a:endParaRPr lang="en-US" dirty="0">
              <a:latin typeface="Times New Roman" pitchFamily="18" charset="0"/>
              <a:ea typeface="ＭＳ Ｐゴシック" charset="0"/>
              <a:cs typeface="ＭＳ Ｐゴシック" charset="0"/>
            </a:endParaRP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Poultry, including whole or ground chicken, must be cooked to a minimum internal temperature of 165ºF (74ºC) for 15 seconds.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The answer is B. Shell eggs that will be hot-held for service must be cooked to a minimum internal temperature of 155ºF (68ºC) for 15 seconds.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C. Seafood, including fish, shellfish, and crustaceans must be cooked to a minimum internal temperature of 145ºF (63ºC) for 15 seconds.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D. Fruit, vegetables, grains (rice, pasta), and legumes (beans, refried beans) that will be hot-held for service must be cooked to a minimum internal temperature of 135ºF (57ºC).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Food must be cooled from 135ºF to 70ºF (57ºC to 21ºC) within two hours and then from 70ºF to 41ºF (21ºC to 5ºC) or lower in the next four hours.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E42990-EF36-FD47-8E50-DAFDD56C7D80}" type="slidenum">
              <a:rPr lang="en-US" sz="1200" b="0">
                <a:solidFill>
                  <a:prstClr val="black"/>
                </a:solidFill>
              </a:rPr>
              <a:pPr eaLnBrk="1" hangingPunct="1">
                <a:defRPr/>
              </a:pPr>
              <a:t>4</a:t>
            </a:fld>
            <a:endParaRPr lang="en-US" sz="1200" b="0" dirty="0">
              <a:solidFill>
                <a:prstClr val="black"/>
              </a:solidFill>
            </a:endParaRPr>
          </a:p>
        </p:txBody>
      </p:sp>
      <p:sp>
        <p:nvSpPr>
          <p:cNvPr id="438275" name="Rectangle 2"/>
          <p:cNvSpPr>
            <a:spLocks noGrp="1" noRot="1" noChangeAspect="1" noChangeArrowheads="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40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Food must be cooled from 135ºF to 70ºF (57ºC to 21ºC) within two hours and then from 70ºF to 41ºF (21ºC to 5ºC) or lower in the next four hours.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41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TCS food that will be reheated for hot-holding must be reheated to an internal temperature of 165ºF (74ºC) for 15 seconds within two hours.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6B49648-2D40-CB4C-9B2D-1AF4E2741615}" type="slidenum">
              <a:rPr lang="en-US" sz="1200" b="0">
                <a:solidFill>
                  <a:prstClr val="black"/>
                </a:solidFill>
              </a:rPr>
              <a:pPr eaLnBrk="1" hangingPunct="1">
                <a:defRPr/>
              </a:pPr>
              <a:t>5</a:t>
            </a:fld>
            <a:endParaRPr lang="en-US" sz="1200" b="0" dirty="0">
              <a:solidFill>
                <a:prstClr val="black"/>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buFontTx/>
              <a:buChar char="•"/>
            </a:pPr>
            <a:r>
              <a:rPr lang="en-US" dirty="0">
                <a:latin typeface="Times New Roman"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D79A8A3-3138-C249-9991-0FA02D55E87F}" type="slidenum">
              <a:rPr lang="en-US" sz="1200" b="0">
                <a:solidFill>
                  <a:prstClr val="black"/>
                </a:solidFill>
              </a:rPr>
              <a:pPr eaLnBrk="1" hangingPunct="1">
                <a:defRPr/>
              </a:pPr>
              <a:t>6</a:t>
            </a:fld>
            <a:endParaRPr lang="en-US" sz="1200" b="0" dirty="0">
              <a:solidFill>
                <a:prstClr val="black"/>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r>
              <a:rPr lang="en-US" dirty="0">
                <a:latin typeface="Times New Roman" charset="0"/>
              </a:rPr>
              <a:t>• Food that has become unsafe must be thrown out unless it can be safely reconditioned. All food—especially ready-to-eat food—must be thrown out in the situations highlighted in the slide.</a:t>
            </a:r>
          </a:p>
          <a:p>
            <a:pPr marL="112163" indent="-112163"/>
            <a:r>
              <a:rPr lang="en-US" dirty="0">
                <a:latin typeface="Times New Roman" charset="0"/>
              </a:rPr>
              <a:t>• Sometimes food can be restored to a safe condition. This is called reconditioning. For example, a hot food that has not been held at the correct temperature may be reheated if it has not been in the temperature danger zone </a:t>
            </a:r>
            <a:r>
              <a:rPr lang="en-US" dirty="0" smtClean="0">
                <a:latin typeface="Times New Roman" charset="0"/>
              </a:rPr>
              <a:t>for more than two hours.</a:t>
            </a:r>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163" indent="-112163"/>
            <a:r>
              <a:rPr lang="en-US" b="1" dirty="0" smtClean="0"/>
              <a:t>Instructor</a:t>
            </a:r>
            <a:r>
              <a:rPr lang="en-US" b="1" baseline="0" dirty="0" smtClean="0"/>
              <a:t> </a:t>
            </a:r>
            <a:r>
              <a:rPr lang="en-US" b="1" baseline="0" dirty="0" smtClean="0"/>
              <a:t>Notes</a:t>
            </a:r>
            <a:endParaRPr lang="en-US" dirty="0" smtClean="0">
              <a:latin typeface="Times New Roman" charset="0"/>
            </a:endParaRPr>
          </a:p>
          <a:p>
            <a:pPr marL="112163" indent="-112163"/>
            <a:r>
              <a:rPr lang="en-US" dirty="0" smtClean="0">
                <a:latin typeface="Times New Roman" charset="0"/>
              </a:rPr>
              <a:t>• </a:t>
            </a:r>
            <a:r>
              <a:rPr lang="en-US" baseline="0" dirty="0" smtClean="0"/>
              <a:t>Because </a:t>
            </a:r>
            <a:r>
              <a:rPr lang="en-US" baseline="0" dirty="0" smtClean="0"/>
              <a:t>of concerns about the potential for Botulism, frozen fish in ROP packaging has special handling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3D494EC2-D9B4-4583-8DA9-E77DF161A85C}" type="slidenum">
              <a:rPr lang="en-US" smtClean="0"/>
              <a:t>7</a:t>
            </a:fld>
            <a:endParaRPr lang="en-US" dirty="0"/>
          </a:p>
        </p:txBody>
      </p:sp>
    </p:spTree>
    <p:extLst>
      <p:ext uri="{BB962C8B-B14F-4D97-AF65-F5344CB8AC3E}">
        <p14:creationId xmlns:p14="http://schemas.microsoft.com/office/powerpoint/2010/main" val="3853293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33FFD45-BEE4-CC4C-B45C-37C6393DD022}" type="slidenum">
              <a:rPr lang="en-US" sz="1200" b="0">
                <a:solidFill>
                  <a:prstClr val="black"/>
                </a:solidFill>
              </a:rPr>
              <a:pPr eaLnBrk="1" hangingPunct="1">
                <a:defRPr/>
              </a:pPr>
              <a:t>8</a:t>
            </a:fld>
            <a:endParaRPr lang="en-US" sz="1200" b="0" dirty="0">
              <a:solidFill>
                <a:prstClr val="black"/>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57250" y="4347148"/>
            <a:ext cx="5028579"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AAC7CE8-F61C-A049-A185-7AC9FC9BDE6A}" type="slidenum">
              <a:rPr lang="en-US" sz="1200" b="0">
                <a:solidFill>
                  <a:prstClr val="black"/>
                </a:solidFill>
              </a:rPr>
              <a:pPr eaLnBrk="1" hangingPunct="1">
                <a:defRPr/>
              </a:pPr>
              <a:t>9</a:t>
            </a:fld>
            <a:endParaRPr lang="en-US" sz="1200" b="0" dirty="0">
              <a:solidFill>
                <a:prstClr val="black"/>
              </a:solidFill>
            </a:endParaRPr>
          </a:p>
        </p:txBody>
      </p:sp>
      <p:sp>
        <p:nvSpPr>
          <p:cNvPr id="448515" name="Rectangle 2"/>
          <p:cNvSpPr>
            <a:spLocks noGrp="1" noRot="1" noChangeAspect="1" noChangeArrowheads="1" noTextEdit="1"/>
          </p:cNvSpPr>
          <p:nvPr>
            <p:ph type="sldImg"/>
          </p:nvPr>
        </p:nvSpPr>
        <p:spPr>
          <a:xfrm>
            <a:off x="1144588" y="685800"/>
            <a:ext cx="4572000" cy="3429000"/>
          </a:xfrm>
          <a:ln/>
        </p:spPr>
      </p:sp>
      <p:sp>
        <p:nvSpPr>
          <p:cNvPr id="448516"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Make ice from water that is safe to drink.</a:t>
            </a:r>
          </a:p>
          <a:p>
            <a:pPr marL="112163" indent="-112163">
              <a:buFontTx/>
              <a:buChar char="•"/>
              <a:defRPr/>
            </a:pPr>
            <a:r>
              <a:rPr lang="en-US" dirty="0">
                <a:latin typeface="Times New Roman" charset="0"/>
                <a:cs typeface="+mn-cs"/>
              </a:rPr>
              <a:t>Never use ice as an ingredient if it was used to keep food cold. For example, if ice is used to cool food on a salad bar, it cannot then be used in drinks.</a:t>
            </a:r>
          </a:p>
          <a:p>
            <a:pPr marL="112163" indent="-112163">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847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274654" y="1143000"/>
            <a:ext cx="4906963" cy="2828026"/>
          </a:xfrm>
        </p:spPr>
        <p:txBody>
          <a:bodyPr/>
          <a:lstStyle/>
          <a:p>
            <a:pPr marL="571500" lvl="1" indent="-457200" eaLnBrk="1" hangingPunct="1">
              <a:defRPr/>
            </a:pPr>
            <a:r>
              <a:rPr lang="en-US" dirty="0" smtClean="0">
                <a:latin typeface="Arial Narrow" charset="0"/>
              </a:rPr>
              <a:t>Store ice scoops outside ice machines in a clean, protected location</a:t>
            </a:r>
          </a:p>
          <a:p>
            <a:pPr marL="571500" lvl="1" indent="-457200" eaLnBrk="1" hangingPunct="1">
              <a:defRPr/>
            </a:pPr>
            <a:endParaRPr lang="en-US" dirty="0" smtClean="0">
              <a:solidFill>
                <a:schemeClr val="accent2"/>
              </a:solidFill>
              <a:latin typeface="Arial Narrow" charset="0"/>
            </a:endParaRPr>
          </a:p>
          <a:p>
            <a:pPr marL="571500" lvl="1" indent="-457200" eaLnBrk="1" hangingPunct="1">
              <a:defRPr/>
            </a:pPr>
            <a:r>
              <a:rPr lang="en-US" dirty="0" smtClean="0">
                <a:solidFill>
                  <a:schemeClr val="accent2"/>
                </a:solidFill>
                <a:latin typeface="Arial Narrow" charset="0"/>
              </a:rPr>
              <a:t>NEVER</a:t>
            </a:r>
            <a:r>
              <a:rPr lang="en-US" dirty="0" smtClean="0">
                <a:latin typeface="Arial Narrow" charset="0"/>
              </a:rPr>
              <a:t> use a glass to scoop ice or touch ice with hands</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6-10</a:t>
            </a:r>
          </a:p>
        </p:txBody>
      </p:sp>
      <p:sp>
        <p:nvSpPr>
          <p:cNvPr id="16589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Ice</a:t>
            </a:r>
            <a:endParaRPr lang="en-US" dirty="0">
              <a:latin typeface="Arial Narrow" charset="0"/>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val="1213441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5550408" cy="5268912"/>
          </a:xfrm>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a:t>
            </a:r>
            <a:r>
              <a:rPr lang="en-US" dirty="0" smtClean="0">
                <a:latin typeface="Arial Narrow" charset="0"/>
              </a:rPr>
              <a:t>label</a:t>
            </a:r>
            <a:endParaRPr lang="en-US" dirty="0">
              <a:latin typeface="Arial Narrow" charset="0"/>
            </a:endParaRP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6-11</a:t>
            </a:r>
          </a:p>
        </p:txBody>
      </p:sp>
      <p:sp>
        <p:nvSpPr>
          <p:cNvPr id="166918" name="Rectangle 10"/>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 That Have Special Requirements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21" y="1243013"/>
            <a:ext cx="2099614" cy="1831059"/>
          </a:xfrm>
          <a:prstGeom prst="rect">
            <a:avLst/>
          </a:prstGeom>
        </p:spPr>
      </p:pic>
    </p:spTree>
    <p:extLst>
      <p:ext uri="{BB962C8B-B14F-4D97-AF65-F5344CB8AC3E}">
        <p14:creationId xmlns:p14="http://schemas.microsoft.com/office/powerpoint/2010/main" val="3819280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4906962" cy="4953000"/>
          </a:xfrm>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a:p>
            <a:pPr lvl="1" eaLnBrk="1" hangingPunct="1">
              <a:buFont typeface="Wingdings" pitchFamily="2" charset="2"/>
              <a:buChar char="l"/>
              <a:defRPr/>
            </a:pPr>
            <a:r>
              <a:rPr lang="en-US" dirty="0"/>
              <a:t>Custom-processing animals for personal use (i.e</a:t>
            </a:r>
            <a:r>
              <a:rPr lang="en-US" dirty="0" smtClean="0"/>
              <a:t>., </a:t>
            </a:r>
            <a:r>
              <a:rPr lang="en-US" dirty="0"/>
              <a:t>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6-12</a:t>
            </a:r>
          </a:p>
        </p:txBody>
      </p:sp>
      <p:sp>
        <p:nvSpPr>
          <p:cNvPr id="167940" name="Rectangle 7"/>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a:t>
            </a:r>
            <a:r>
              <a:rPr lang="en-US" dirty="0" smtClean="0">
                <a:latin typeface="Arial Narrow" charset="0"/>
                <a:cs typeface="+mj-cs"/>
              </a:rPr>
              <a:t>Practices</a:t>
            </a:r>
            <a:r>
              <a:rPr lang="en-US" dirty="0">
                <a:latin typeface="Arial Narrow" charset="0"/>
              </a:rPr>
              <a:t> That Have Special Requirements</a:t>
            </a:r>
            <a:endParaRPr lang="en-US" dirty="0">
              <a:latin typeface="Arial Narrow" charset="0"/>
              <a:cs typeface="+mj-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566" y="1247530"/>
            <a:ext cx="2099716" cy="1886083"/>
          </a:xfrm>
          <a:prstGeom prst="rect">
            <a:avLst/>
          </a:prstGeom>
        </p:spPr>
      </p:pic>
    </p:spTree>
    <p:extLst>
      <p:ext uri="{BB962C8B-B14F-4D97-AF65-F5344CB8AC3E}">
        <p14:creationId xmlns:p14="http://schemas.microsoft.com/office/powerpoint/2010/main" val="667232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6-13</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351707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0538" y="203358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802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098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7362"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81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3682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775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6-19</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val="304655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6</a:t>
            </a:r>
            <a:r>
              <a:rPr lang="en-US" sz="1200" b="0" dirty="0" smtClean="0">
                <a:solidFill>
                  <a:srgbClr val="000000"/>
                </a:solidFill>
              </a:rPr>
              <a:t>-2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a:latin typeface="Arial Narrow" charset="0"/>
              </a:rPr>
              <a:t>DVD </a:t>
            </a:r>
            <a:endParaRPr lang="en-US" dirty="0"/>
          </a:p>
        </p:txBody>
      </p:sp>
    </p:spTree>
    <p:extLst>
      <p:ext uri="{BB962C8B-B14F-4D97-AF65-F5344CB8AC3E}">
        <p14:creationId xmlns:p14="http://schemas.microsoft.com/office/powerpoint/2010/main" val="888165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6-20</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294395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393192" y="1143000"/>
            <a:ext cx="4759325" cy="4953794"/>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165ºF </a:t>
            </a:r>
            <a:r>
              <a:rPr lang="en-US" dirty="0">
                <a:latin typeface="Arial Narrow" charset="0"/>
                <a:cs typeface="+mn-cs"/>
              </a:rPr>
              <a:t>(</a:t>
            </a:r>
            <a:r>
              <a:rPr lang="en-US" dirty="0" smtClean="0">
                <a:latin typeface="Arial Narrow" charset="0"/>
                <a:cs typeface="+mn-cs"/>
              </a:rPr>
              <a:t>74ºC</a:t>
            </a:r>
            <a:r>
              <a:rPr lang="en-US" dirty="0">
                <a:latin typeface="Arial Narrow" charset="0"/>
                <a:cs typeface="+mn-cs"/>
              </a:rPr>
              <a:t>) for 15 seconds</a:t>
            </a:r>
          </a:p>
          <a:p>
            <a:pPr lvl="1" eaLnBrk="1" hangingPunct="1">
              <a:defRPr/>
            </a:pPr>
            <a:r>
              <a:rPr lang="en-US" dirty="0">
                <a:latin typeface="Arial Narrow" charset="0"/>
              </a:rPr>
              <a:t>Poultry—whole or ground chicken, </a:t>
            </a:r>
            <a:r>
              <a:rPr lang="en-US" dirty="0" smtClean="0">
                <a:latin typeface="Arial Narrow" charset="0"/>
              </a:rPr>
              <a:t>turkey, </a:t>
            </a:r>
            <a:r>
              <a:rPr lang="en-US" dirty="0">
                <a:latin typeface="Arial Narrow" charset="0"/>
              </a:rPr>
              <a:t>or duck</a:t>
            </a:r>
          </a:p>
          <a:p>
            <a:pPr lvl="1" eaLnBrk="1" hangingPunct="1">
              <a:defRPr/>
            </a:pPr>
            <a:r>
              <a:rPr lang="en-US" dirty="0">
                <a:latin typeface="Arial Narrow" charset="0"/>
              </a:rPr>
              <a:t>Stuffing made with fish, meat, or poultry</a:t>
            </a:r>
          </a:p>
          <a:p>
            <a:pPr lvl="1" eaLnBrk="1" hangingPunct="1">
              <a:defRPr/>
            </a:pPr>
            <a:r>
              <a:rPr lang="en-US" dirty="0">
                <a:latin typeface="Arial Narrow" charset="0"/>
              </a:rPr>
              <a:t>Stuffed meat, seafood, poultry, or pasta</a:t>
            </a:r>
          </a:p>
          <a:p>
            <a:pPr lvl="1" eaLnBrk="1" hangingPunct="1">
              <a:defRPr/>
            </a:pPr>
            <a:r>
              <a:rPr lang="en-US" dirty="0">
                <a:latin typeface="Arial Narrow" charset="0"/>
              </a:rPr>
              <a:t>Dishes that include previously cooked, TCS ingredients</a:t>
            </a:r>
          </a:p>
          <a:p>
            <a:pPr marL="571500" lvl="1" indent="-457200" eaLnBrk="1" hangingPunct="1">
              <a:buFont typeface="Wingdings" charset="0"/>
              <a:buNone/>
              <a:defRPr/>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6-21</a:t>
            </a:r>
          </a:p>
        </p:txBody>
      </p:sp>
      <p:sp>
        <p:nvSpPr>
          <p:cNvPr id="171012"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747361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393192" y="1176868"/>
            <a:ext cx="5029200" cy="4983163"/>
          </a:xfrm>
        </p:spPr>
        <p:txBody>
          <a:bodyPr/>
          <a:lstStyle/>
          <a:p>
            <a:pPr marL="0" indent="0" eaLnBrk="1" hangingPunct="1">
              <a:lnSpc>
                <a:spcPct val="80000"/>
              </a:lnSpc>
              <a:defRPr/>
            </a:pPr>
            <a:r>
              <a:rPr lang="en-US" dirty="0">
                <a:latin typeface="Arial Narrow" charset="0"/>
                <a:cs typeface="+mn-cs"/>
              </a:rPr>
              <a:t>Minimum internal cooking temperature:</a:t>
            </a:r>
          </a:p>
          <a:p>
            <a:pPr marL="0" indent="0" eaLnBrk="1" hangingPunct="1">
              <a:lnSpc>
                <a:spcPct val="80000"/>
              </a:lnSpc>
              <a:defRPr/>
            </a:pPr>
            <a:r>
              <a:rPr lang="en-US" dirty="0" smtClean="0">
                <a:latin typeface="Arial Narrow" charset="0"/>
                <a:cs typeface="+mn-cs"/>
              </a:rPr>
              <a:t>155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68</a:t>
            </a:r>
            <a:r>
              <a:rPr lang="en-US" dirty="0">
                <a:latin typeface="Arial Narrow" charset="0"/>
              </a:rPr>
              <a:t>º</a:t>
            </a:r>
            <a:r>
              <a:rPr lang="en-US" dirty="0" smtClean="0">
                <a:latin typeface="Arial Narrow" charset="0"/>
                <a:cs typeface="+mn-cs"/>
              </a:rPr>
              <a:t>C</a:t>
            </a:r>
            <a:r>
              <a:rPr lang="en-US" dirty="0">
                <a:latin typeface="Arial Narrow" charset="0"/>
                <a:cs typeface="+mn-cs"/>
              </a:rPr>
              <a:t>) for 15 seconds</a:t>
            </a:r>
          </a:p>
          <a:p>
            <a:pPr lvl="1" eaLnBrk="1" hangingPunct="1">
              <a:lnSpc>
                <a:spcPct val="80000"/>
              </a:lnSpc>
              <a:defRPr/>
            </a:pPr>
            <a:r>
              <a:rPr lang="en-US" dirty="0">
                <a:latin typeface="Arial Narrow" charset="0"/>
              </a:rPr>
              <a:t>Ground meat—beef, pork, and other meat</a:t>
            </a:r>
          </a:p>
          <a:p>
            <a:pPr lvl="1" eaLnBrk="1" hangingPunct="1">
              <a:lnSpc>
                <a:spcPct val="80000"/>
              </a:lnSpc>
              <a:defRPr/>
            </a:pPr>
            <a:r>
              <a:rPr lang="en-US" dirty="0">
                <a:latin typeface="Arial Narrow" charset="0"/>
              </a:rPr>
              <a:t>Injected meat—including brined ham and flavor-injected roasts</a:t>
            </a:r>
          </a:p>
          <a:p>
            <a:pPr lvl="1" eaLnBrk="1" hangingPunct="1">
              <a:lnSpc>
                <a:spcPct val="80000"/>
              </a:lnSpc>
              <a:defRPr/>
            </a:pPr>
            <a:r>
              <a:rPr lang="en-US" dirty="0">
                <a:latin typeface="Arial Narrow" charset="0"/>
              </a:rPr>
              <a:t>Mechanically tenderized meat</a:t>
            </a:r>
          </a:p>
          <a:p>
            <a:pPr lvl="1" eaLnBrk="1" hangingPunct="1">
              <a:lnSpc>
                <a:spcPct val="80000"/>
              </a:lnSpc>
              <a:defRPr/>
            </a:pPr>
            <a:r>
              <a:rPr lang="en-US" dirty="0" smtClean="0">
                <a:latin typeface="Arial Narrow" charset="0"/>
              </a:rPr>
              <a:t>Ratites, </a:t>
            </a:r>
            <a:r>
              <a:rPr lang="en-US" dirty="0">
                <a:latin typeface="Arial Narrow" charset="0"/>
              </a:rPr>
              <a:t>including ostrich and emu</a:t>
            </a:r>
          </a:p>
          <a:p>
            <a:pPr lvl="1" eaLnBrk="1" hangingPunct="1">
              <a:lnSpc>
                <a:spcPct val="80000"/>
              </a:lnSpc>
              <a:defRPr/>
            </a:pPr>
            <a:r>
              <a:rPr lang="en-US" dirty="0">
                <a:latin typeface="Arial Narrow" charset="0"/>
              </a:rPr>
              <a:t>Ground seafood—including chopped or minced seafood</a:t>
            </a:r>
          </a:p>
          <a:p>
            <a:pPr lvl="1" eaLnBrk="1" hangingPunct="1">
              <a:lnSpc>
                <a:spcPct val="80000"/>
              </a:lnSpc>
              <a:defRPr/>
            </a:pPr>
            <a:r>
              <a:rPr lang="en-US" dirty="0">
                <a:latin typeface="Arial Narrow" charset="0"/>
              </a:rPr>
              <a:t>Shell eggs that will be hot-held for </a:t>
            </a:r>
            <a:r>
              <a:rPr lang="en-US" dirty="0" smtClean="0">
                <a:latin typeface="Arial Narrow" charset="0"/>
              </a:rPr>
              <a:t>service</a:t>
            </a:r>
            <a:endParaRPr lang="en-US" dirty="0">
              <a:latin typeface="Arial Narrow" charset="0"/>
            </a:endParaRP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6-22</a:t>
            </a:r>
          </a:p>
        </p:txBody>
      </p:sp>
      <p:sp>
        <p:nvSpPr>
          <p:cNvPr id="1720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116639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63</a:t>
            </a:r>
            <a:r>
              <a:rPr lang="en-US" dirty="0">
                <a:latin typeface="Arial Narrow" charset="0"/>
              </a:rPr>
              <a:t>º</a:t>
            </a:r>
            <a:r>
              <a:rPr lang="en-US" dirty="0" smtClean="0">
                <a:latin typeface="Arial Narrow" charset="0"/>
                <a:cs typeface="+mn-cs"/>
              </a:rPr>
              <a:t>C</a:t>
            </a:r>
            <a:r>
              <a:rPr lang="en-US" dirty="0">
                <a:latin typeface="Arial Narrow" charset="0"/>
                <a:cs typeface="+mn-cs"/>
              </a:rPr>
              <a:t>) for 15 seconds</a:t>
            </a:r>
          </a:p>
          <a:p>
            <a:pPr lvl="1" eaLnBrk="1" hangingPunct="1">
              <a:defRPr/>
            </a:pPr>
            <a:r>
              <a:rPr lang="en-US" dirty="0">
                <a:latin typeface="Arial Narrow" charset="0"/>
              </a:rPr>
              <a:t>Seafood—including fish, shellfish, and crustaceans</a:t>
            </a:r>
          </a:p>
          <a:p>
            <a:pPr lvl="1" eaLnBrk="1" hangingPunct="1">
              <a:defRPr/>
            </a:pPr>
            <a:r>
              <a:rPr lang="en-US" dirty="0">
                <a:latin typeface="Arial Narrow" charset="0"/>
              </a:rPr>
              <a:t>Steaks/chops of pork, beef, veal, and lamb</a:t>
            </a:r>
          </a:p>
          <a:p>
            <a:pPr lvl="1" eaLnBrk="1" hangingPunct="1">
              <a:defRPr/>
            </a:pPr>
            <a:r>
              <a:rPr lang="en-US" dirty="0" smtClean="0">
                <a:latin typeface="Arial Narrow" charset="0"/>
              </a:rPr>
              <a:t>Commercially </a:t>
            </a:r>
            <a:r>
              <a:rPr lang="en-US" dirty="0">
                <a:latin typeface="Arial Narrow" charset="0"/>
              </a:rPr>
              <a:t>raised game</a:t>
            </a:r>
          </a:p>
          <a:p>
            <a:pPr lvl="1" eaLnBrk="1" hangingPunct="1">
              <a:defRPr/>
            </a:pPr>
            <a:r>
              <a:rPr lang="en-US" dirty="0">
                <a:latin typeface="Arial Narrow" charset="0"/>
              </a:rPr>
              <a:t>Shell eggs that will be served immediately</a:t>
            </a:r>
          </a:p>
          <a:p>
            <a:pPr marL="571500" lvl="1" indent="-457200" eaLnBrk="1" hangingPunct="1">
              <a:buFont typeface="Wingdings" charset="0"/>
              <a:buNone/>
              <a:defRPr/>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6-23</a:t>
            </a:r>
          </a:p>
        </p:txBody>
      </p:sp>
      <p:sp>
        <p:nvSpPr>
          <p:cNvPr id="1730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208895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4900979" cy="5339080"/>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63</a:t>
            </a:r>
            <a:r>
              <a:rPr lang="en-US" dirty="0">
                <a:latin typeface="Arial Narrow" charset="0"/>
              </a:rPr>
              <a:t>º</a:t>
            </a:r>
            <a:r>
              <a:rPr lang="en-US" dirty="0" smtClean="0">
                <a:latin typeface="Arial Narrow" charset="0"/>
                <a:cs typeface="+mn-cs"/>
              </a:rPr>
              <a:t>C</a:t>
            </a:r>
            <a:r>
              <a:rPr lang="en-US" dirty="0">
                <a:latin typeface="Arial Narrow" charset="0"/>
                <a:cs typeface="+mn-cs"/>
              </a:rPr>
              <a:t>) for </a:t>
            </a:r>
            <a:r>
              <a:rPr lang="en-US" dirty="0" smtClean="0">
                <a:latin typeface="Arial Narrow" charset="0"/>
                <a:cs typeface="+mn-cs"/>
              </a:rPr>
              <a:t>4 minutes</a:t>
            </a:r>
            <a:endParaRPr lang="en-US" dirty="0">
              <a:latin typeface="Arial Narrow" charset="0"/>
              <a:cs typeface="+mn-cs"/>
            </a:endParaRPr>
          </a:p>
          <a:p>
            <a:pPr lvl="1" eaLnBrk="1" hangingPunct="1">
              <a:defRPr/>
            </a:pPr>
            <a:r>
              <a:rPr lang="en-US" dirty="0">
                <a:latin typeface="Arial Narrow" charset="0"/>
              </a:rPr>
              <a:t>Roasts of pork, beef, veal, and </a:t>
            </a:r>
            <a:r>
              <a:rPr lang="en-US" dirty="0" smtClean="0">
                <a:latin typeface="Arial Narrow" charset="0"/>
              </a:rPr>
              <a:t>lamb</a:t>
            </a:r>
            <a:endParaRPr lang="en-US" dirty="0">
              <a:latin typeface="Arial Narrow" charset="0"/>
            </a:endParaRPr>
          </a:p>
          <a:p>
            <a:pPr lvl="1" eaLnBrk="1" hangingPunct="1">
              <a:defRPr/>
            </a:pPr>
            <a:r>
              <a:rPr lang="en-US" dirty="0">
                <a:latin typeface="Arial Narrow" charset="0"/>
              </a:rPr>
              <a:t>Alternate cooking times/temperatures</a:t>
            </a:r>
          </a:p>
          <a:p>
            <a:pPr lvl="2" eaLnBrk="1" hangingPunct="1">
              <a:spcBef>
                <a:spcPts val="300"/>
              </a:spcBef>
              <a:tabLst>
                <a:tab pos="2517775" algn="l"/>
              </a:tabLst>
              <a:defRPr/>
            </a:pPr>
            <a:r>
              <a:rPr lang="en-US" dirty="0" smtClean="0">
                <a:latin typeface="Arial Narrow" charset="0"/>
              </a:rPr>
              <a:t>130ºF </a:t>
            </a:r>
            <a:r>
              <a:rPr lang="en-US" dirty="0">
                <a:latin typeface="Arial Narrow" charset="0"/>
              </a:rPr>
              <a:t>(</a:t>
            </a:r>
            <a:r>
              <a:rPr lang="en-US" dirty="0" smtClean="0">
                <a:latin typeface="Arial Narrow" charset="0"/>
              </a:rPr>
              <a:t>54ºC)	112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131ºF </a:t>
            </a:r>
            <a:r>
              <a:rPr lang="en-US" dirty="0">
                <a:latin typeface="Arial Narrow" charset="0"/>
              </a:rPr>
              <a:t>(</a:t>
            </a:r>
            <a:r>
              <a:rPr lang="en-US" dirty="0" smtClean="0">
                <a:latin typeface="Arial Narrow" charset="0"/>
              </a:rPr>
              <a:t>55ºC)	89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133ºF </a:t>
            </a:r>
            <a:r>
              <a:rPr lang="en-US" dirty="0">
                <a:latin typeface="Arial Narrow" charset="0"/>
              </a:rPr>
              <a:t>(</a:t>
            </a:r>
            <a:r>
              <a:rPr lang="en-US" dirty="0" smtClean="0">
                <a:latin typeface="Arial Narrow" charset="0"/>
              </a:rPr>
              <a:t>56ºC)	56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135ºF </a:t>
            </a:r>
            <a:r>
              <a:rPr lang="en-US" dirty="0">
                <a:latin typeface="Arial Narrow" charset="0"/>
              </a:rPr>
              <a:t>(</a:t>
            </a:r>
            <a:r>
              <a:rPr lang="en-US" dirty="0" smtClean="0">
                <a:latin typeface="Arial Narrow" charset="0"/>
              </a:rPr>
              <a:t>57ºC)	36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136ºF </a:t>
            </a:r>
            <a:r>
              <a:rPr lang="en-US" dirty="0">
                <a:latin typeface="Arial Narrow" charset="0"/>
              </a:rPr>
              <a:t>(</a:t>
            </a:r>
            <a:r>
              <a:rPr lang="en-US" dirty="0" smtClean="0">
                <a:latin typeface="Arial Narrow" charset="0"/>
              </a:rPr>
              <a:t>58ºC)	28 minutes</a:t>
            </a:r>
          </a:p>
          <a:p>
            <a:pPr lvl="2" eaLnBrk="1" hangingPunct="1">
              <a:spcBef>
                <a:spcPts val="300"/>
              </a:spcBef>
              <a:tabLst>
                <a:tab pos="2517775" algn="l"/>
              </a:tabLst>
            </a:pPr>
            <a:r>
              <a:rPr lang="en-US" dirty="0" smtClean="0">
                <a:latin typeface="Arial Narrow" charset="0"/>
              </a:rPr>
              <a:t>138ºF (59ºC)	18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140ºF </a:t>
            </a:r>
            <a:r>
              <a:rPr lang="en-US" dirty="0">
                <a:latin typeface="Arial Narrow" charset="0"/>
              </a:rPr>
              <a:t>(</a:t>
            </a:r>
            <a:r>
              <a:rPr lang="en-US" dirty="0" smtClean="0">
                <a:latin typeface="Arial Narrow" charset="0"/>
              </a:rPr>
              <a:t>60ºC)	12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142ºF </a:t>
            </a:r>
            <a:r>
              <a:rPr lang="en-US" dirty="0">
                <a:latin typeface="Arial Narrow" charset="0"/>
              </a:rPr>
              <a:t>(</a:t>
            </a:r>
            <a:r>
              <a:rPr lang="en-US" dirty="0" smtClean="0">
                <a:latin typeface="Arial Narrow" charset="0"/>
              </a:rPr>
              <a:t>61ºC)	 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144ºF </a:t>
            </a:r>
            <a:r>
              <a:rPr lang="en-US" dirty="0">
                <a:latin typeface="Arial Narrow" charset="0"/>
              </a:rPr>
              <a:t>(</a:t>
            </a:r>
            <a:r>
              <a:rPr lang="en-US" dirty="0" smtClean="0">
                <a:latin typeface="Arial Narrow" charset="0"/>
              </a:rPr>
              <a:t>62ºC)	 5 minutes</a:t>
            </a: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6-24</a:t>
            </a:r>
          </a:p>
        </p:txBody>
      </p:sp>
      <p:sp>
        <p:nvSpPr>
          <p:cNvPr id="1740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074345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135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57</a:t>
            </a:r>
            <a:r>
              <a:rPr lang="en-US" dirty="0">
                <a:latin typeface="Arial Narrow" charset="0"/>
              </a:rPr>
              <a:t>º</a:t>
            </a:r>
            <a:r>
              <a:rPr lang="en-US" dirty="0" smtClean="0">
                <a:latin typeface="Arial Narrow" charset="0"/>
                <a:cs typeface="+mn-cs"/>
              </a:rPr>
              <a:t>C</a:t>
            </a:r>
            <a:r>
              <a:rPr lang="en-US" dirty="0">
                <a:latin typeface="Arial Narrow" charset="0"/>
                <a:cs typeface="+mn-cs"/>
              </a:rPr>
              <a:t>) </a:t>
            </a:r>
          </a:p>
          <a:p>
            <a:pPr lvl="1" eaLnBrk="1" hangingPunct="1">
              <a:defRPr/>
            </a:pPr>
            <a:r>
              <a:rPr lang="en-US" dirty="0">
                <a:latin typeface="Arial Narrow" charset="0"/>
              </a:rPr>
              <a:t>Fruit, vegetables, grains (rice, pasta), and legumes (beans, refried beans) that will be hot-held for service</a:t>
            </a:r>
          </a:p>
          <a:p>
            <a:pPr marL="571500" lvl="1" indent="-457200" eaLnBrk="1" hangingPunct="1">
              <a:buFont typeface="Wingdings" charset="0"/>
              <a:buNone/>
              <a:defRPr/>
            </a:pP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6-25</a:t>
            </a:r>
          </a:p>
        </p:txBody>
      </p:sp>
      <p:sp>
        <p:nvSpPr>
          <p:cNvPr id="1751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687529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93191" y="1176868"/>
            <a:ext cx="5040045" cy="5407025"/>
          </a:xfrm>
        </p:spPr>
        <p:txBody>
          <a:bodyPr/>
          <a:lstStyle/>
          <a:p>
            <a:pPr marL="0" indent="0" eaLnBrk="1" hangingPunct="1">
              <a:lnSpc>
                <a:spcPct val="80000"/>
              </a:lnSpc>
              <a:defRPr/>
            </a:pPr>
            <a:r>
              <a:rPr lang="en-US" dirty="0">
                <a:latin typeface="Arial Narrow" charset="0"/>
                <a:cs typeface="+mn-cs"/>
              </a:rPr>
              <a:t>If partially cooking meat, seafood, poultry, or eggs or dishes containing these items:</a:t>
            </a:r>
          </a:p>
          <a:p>
            <a:pPr lvl="1" eaLnBrk="1" hangingPunct="1">
              <a:defRPr/>
            </a:pPr>
            <a:r>
              <a:rPr lang="en-US" dirty="0">
                <a:solidFill>
                  <a:srgbClr val="FF0000"/>
                </a:solidFill>
                <a:latin typeface="Arial Narrow" charset="0"/>
              </a:rPr>
              <a:t>NEVER</a:t>
            </a:r>
            <a:r>
              <a:rPr lang="en-US" dirty="0">
                <a:latin typeface="Arial Narrow" charset="0"/>
              </a:rPr>
              <a:t> cook the food longer than </a:t>
            </a:r>
            <a:br>
              <a:rPr lang="en-US" dirty="0">
                <a:latin typeface="Arial Narrow" charset="0"/>
              </a:rPr>
            </a:br>
            <a:r>
              <a:rPr lang="en-US" dirty="0">
                <a:latin typeface="Arial Narrow" charset="0"/>
              </a:rPr>
              <a:t>60 minutes during initial cooking</a:t>
            </a:r>
          </a:p>
          <a:p>
            <a:pPr lvl="1" eaLnBrk="1" hangingPunct="1">
              <a:defRPr/>
            </a:pPr>
            <a:r>
              <a:rPr lang="en-US" dirty="0">
                <a:latin typeface="Arial Narrow" charset="0"/>
              </a:rPr>
              <a:t>Cool the food immediately after </a:t>
            </a:r>
            <a:br>
              <a:rPr lang="en-US" dirty="0">
                <a:latin typeface="Arial Narrow" charset="0"/>
              </a:rPr>
            </a:br>
            <a:r>
              <a:rPr lang="en-US" dirty="0">
                <a:latin typeface="Arial Narrow" charset="0"/>
              </a:rPr>
              <a:t>initial cooking</a:t>
            </a:r>
          </a:p>
          <a:p>
            <a:pPr lvl="1" eaLnBrk="1" hangingPunct="1">
              <a:defRPr/>
            </a:pPr>
            <a:r>
              <a:rPr lang="en-US" dirty="0">
                <a:latin typeface="Arial Narrow" charset="0"/>
              </a:rPr>
              <a:t>Freeze or refrigerate the food after cooling it</a:t>
            </a:r>
          </a:p>
          <a:p>
            <a:pPr lvl="1" eaLnBrk="1" hangingPunct="1">
              <a:defRPr/>
            </a:pPr>
            <a:r>
              <a:rPr lang="en-US" dirty="0">
                <a:latin typeface="Arial Narrow" charset="0"/>
              </a:rPr>
              <a:t>Heat the food to </a:t>
            </a:r>
            <a:r>
              <a:rPr lang="en-US" dirty="0" smtClean="0">
                <a:latin typeface="Arial Narrow" charset="0"/>
              </a:rPr>
              <a:t>its required minimum internal temperature </a:t>
            </a:r>
            <a:r>
              <a:rPr lang="en-US" dirty="0">
                <a:latin typeface="Arial Narrow" charset="0"/>
              </a:rPr>
              <a:t>before selling or serving it</a:t>
            </a:r>
          </a:p>
          <a:p>
            <a:pPr lvl="1" eaLnBrk="1" hangingPunct="1">
              <a:defRPr/>
            </a:pPr>
            <a:r>
              <a:rPr lang="en-US" dirty="0">
                <a:latin typeface="Arial Narrow" charset="0"/>
              </a:rPr>
              <a:t>Cool the food if it will not be served immediately or held for service</a:t>
            </a: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6-26</a:t>
            </a:r>
          </a:p>
        </p:txBody>
      </p:sp>
      <p:sp>
        <p:nvSpPr>
          <p:cNvPr id="178181"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Partial Cooking During Preparation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extLst>
      <p:ext uri="{BB962C8B-B14F-4D97-AF65-F5344CB8AC3E}">
        <p14:creationId xmlns:p14="http://schemas.microsoft.com/office/powerpoint/2010/main" val="3431905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4981575" cy="4914900"/>
          </a:xfrm>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6-27</a:t>
            </a:r>
          </a:p>
        </p:txBody>
      </p:sp>
      <p:sp>
        <p:nvSpPr>
          <p:cNvPr id="17920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20" y="1244343"/>
            <a:ext cx="2106168" cy="1838331"/>
          </a:xfrm>
          <a:prstGeom prst="rect">
            <a:avLst/>
          </a:prstGeom>
        </p:spPr>
      </p:pic>
    </p:spTree>
    <p:extLst>
      <p:ext uri="{BB962C8B-B14F-4D97-AF65-F5344CB8AC3E}">
        <p14:creationId xmlns:p14="http://schemas.microsoft.com/office/powerpoint/2010/main" val="1909462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5021262" cy="4953000"/>
          </a:xfrm>
        </p:spPr>
        <p:txBody>
          <a:bodyPr/>
          <a:lstStyle/>
          <a:p>
            <a:pPr marL="0" indent="0" eaLnBrk="1" hangingPunct="1">
              <a:defRPr/>
            </a:pPr>
            <a:r>
              <a:rPr lang="en-US" dirty="0">
                <a:latin typeface="Arial Narrow" charset="0"/>
                <a:cs typeface="+mn-cs"/>
              </a:rPr>
              <a:t>The FDA advises against offering these items on a children</a:t>
            </a:r>
            <a:r>
              <a:rPr lang="ja-JP" altLang="en-US" dirty="0">
                <a:latin typeface="Arial Narrow" charset="0"/>
                <a:cs typeface="+mn-cs"/>
              </a:rPr>
              <a:t>’</a:t>
            </a:r>
            <a:r>
              <a:rPr lang="en-US" dirty="0">
                <a:latin typeface="Arial Narrow" charset="0"/>
                <a:cs typeface="+mn-cs"/>
              </a:rPr>
              <a:t>s 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6-28</a:t>
            </a:r>
          </a:p>
        </p:txBody>
      </p:sp>
      <p:sp>
        <p:nvSpPr>
          <p:cNvPr id="18022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20" y="1244343"/>
            <a:ext cx="2106168" cy="1838331"/>
          </a:xfrm>
          <a:prstGeom prst="rect">
            <a:avLst/>
          </a:prstGeom>
        </p:spPr>
      </p:pic>
    </p:spTree>
    <p:extLst>
      <p:ext uri="{BB962C8B-B14F-4D97-AF65-F5344CB8AC3E}">
        <p14:creationId xmlns:p14="http://schemas.microsoft.com/office/powerpoint/2010/main" val="3409561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393192" y="1143000"/>
            <a:ext cx="5702056" cy="4341812"/>
          </a:xfrm>
        </p:spPr>
        <p:txBody>
          <a:bodyPr/>
          <a:lstStyle/>
          <a:p>
            <a:pPr marL="0" indent="0" eaLnBrk="1" hangingPunct="1">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hamburgers</a:t>
            </a: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6-29</a:t>
            </a:r>
          </a:p>
        </p:txBody>
      </p:sp>
      <p:sp>
        <p:nvSpPr>
          <p:cNvPr id="1812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Operations That Mainly Serve High-Risk Populations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val="2748736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695075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192" y="1109132"/>
            <a:ext cx="4873625"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sz="2400" b="1" dirty="0">
                <a:solidFill>
                  <a:srgbClr val="005CAB"/>
                </a:solidFill>
                <a:latin typeface="Arial Narrow"/>
              </a:rPr>
              <a:t>When storing food for further cooling:</a:t>
            </a:r>
            <a:endParaRPr lang="en-US" sz="2200" dirty="0">
              <a:solidFill>
                <a:srgbClr val="231F20"/>
              </a:solidFill>
            </a:endParaRP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Loosely cover food containers before storing them</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Food can be left uncovered if protected from contamination</a:t>
            </a:r>
          </a:p>
          <a:p>
            <a:pPr marL="694944" lvl="2" indent="-347472" fontAlgn="base">
              <a:spcBef>
                <a:spcPts val="900"/>
              </a:spcBef>
              <a:spcAft>
                <a:spcPct val="0"/>
              </a:spcAft>
              <a:buClr>
                <a:srgbClr val="005CAB"/>
              </a:buClr>
              <a:buSzPct val="75000"/>
              <a:buFont typeface="Courier New" pitchFamily="49" charset="0"/>
              <a:buChar char="o"/>
              <a:defRPr/>
            </a:pPr>
            <a:r>
              <a:rPr lang="en-US" sz="2200" dirty="0">
                <a:solidFill>
                  <a:srgbClr val="231F20"/>
                </a:solidFill>
                <a:latin typeface="Arial Narrow"/>
              </a:rPr>
              <a:t>Storing uncovered containers above other food, especially raw seafood, meat, and poultry, will help prevent cross-contamination</a:t>
            </a:r>
          </a:p>
          <a:p>
            <a:pPr marL="571500" lvl="1" indent="-457200" fontAlgn="base">
              <a:lnSpc>
                <a:spcPct val="90000"/>
              </a:lnSpc>
              <a:spcBef>
                <a:spcPct val="50000"/>
              </a:spcBef>
              <a:spcAft>
                <a:spcPct val="0"/>
              </a:spcAft>
              <a:buClr>
                <a:srgbClr val="0093D3"/>
              </a:buClr>
              <a:buSzPct val="75000"/>
              <a:buFont typeface="Wingdings" pitchFamily="2" charset="2"/>
              <a:buNone/>
              <a:defRPr/>
            </a:pPr>
            <a:endParaRPr lang="en-US" sz="2200" b="1" dirty="0">
              <a:solidFill>
                <a:srgbClr val="000000"/>
              </a:solidFill>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6-30</a:t>
            </a:r>
          </a:p>
        </p:txBody>
      </p:sp>
      <p:sp>
        <p:nvSpPr>
          <p:cNvPr id="18637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Food for Further Cooling</a:t>
            </a:r>
          </a:p>
        </p:txBody>
      </p:sp>
    </p:spTree>
    <p:extLst>
      <p:ext uri="{BB962C8B-B14F-4D97-AF65-F5344CB8AC3E}">
        <p14:creationId xmlns:p14="http://schemas.microsoft.com/office/powerpoint/2010/main" val="4066360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ChangeArrowheads="1"/>
          </p:cNvSpPr>
          <p:nvPr/>
        </p:nvSpPr>
        <p:spPr bwMode="auto">
          <a:xfrm>
            <a:off x="393192" y="1143000"/>
            <a:ext cx="5555517" cy="497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charset="0"/>
              <a:buNone/>
            </a:pPr>
            <a:r>
              <a:rPr lang="en-US" sz="2400" b="1" dirty="0">
                <a:solidFill>
                  <a:srgbClr val="005CAB"/>
                </a:solidFill>
                <a:latin typeface="Arial Narrow" charset="0"/>
              </a:rPr>
              <a:t>Food reheated for immediate service:</a:t>
            </a: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Can be reheated to any temperature if it was cooked and cooled correctly</a:t>
            </a:r>
          </a:p>
          <a:p>
            <a:pPr fontAlgn="base">
              <a:lnSpc>
                <a:spcPct val="90000"/>
              </a:lnSpc>
              <a:spcBef>
                <a:spcPct val="100000"/>
              </a:spcBef>
              <a:spcAft>
                <a:spcPct val="0"/>
              </a:spcAft>
              <a:buClr>
                <a:srgbClr val="009DDC"/>
              </a:buClr>
              <a:buSzPct val="75000"/>
            </a:pPr>
            <a:r>
              <a:rPr lang="en-US" sz="2400" b="1" dirty="0">
                <a:solidFill>
                  <a:srgbClr val="005CAB"/>
                </a:solidFill>
                <a:latin typeface="Arial Narrow" charset="0"/>
              </a:rPr>
              <a:t>Food reheated for hot-holding:</a:t>
            </a: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Must be reheated to an internal temperature of 165ºF (74ºC) for 15 seconds within two hours</a:t>
            </a: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Reheat commercially processed and packaged ready-to-eat food to an internal temperature of at least 135ºF (57ºC)</a:t>
            </a:r>
          </a:p>
          <a:p>
            <a:pPr marL="571500" lvl="1" indent="-457200" fontAlgn="base">
              <a:lnSpc>
                <a:spcPct val="90000"/>
              </a:lnSpc>
              <a:spcBef>
                <a:spcPct val="50000"/>
              </a:spcBef>
              <a:spcAft>
                <a:spcPct val="0"/>
              </a:spcAft>
              <a:buClr>
                <a:srgbClr val="0093D3"/>
              </a:buClr>
              <a:buSzPct val="75000"/>
              <a:buFont typeface="Wingdings" charset="0"/>
              <a:buNone/>
            </a:pPr>
            <a:endParaRPr lang="en-US" sz="2200" b="1" dirty="0">
              <a:solidFill>
                <a:srgbClr val="000000"/>
              </a:solidFill>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6-31</a:t>
            </a:r>
          </a:p>
        </p:txBody>
      </p:sp>
      <p:sp>
        <p:nvSpPr>
          <p:cNvPr id="18739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Reheating Food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840230"/>
          </a:xfrm>
          <a:prstGeom prst="rect">
            <a:avLst/>
          </a:prstGeom>
        </p:spPr>
      </p:pic>
    </p:spTree>
    <p:extLst>
      <p:ext uri="{BB962C8B-B14F-4D97-AF65-F5344CB8AC3E}">
        <p14:creationId xmlns:p14="http://schemas.microsoft.com/office/powerpoint/2010/main" val="3977047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1001000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a:t>
            </a:r>
            <a:r>
              <a:rPr lang="en-US" sz="2400" b="1" dirty="0">
                <a:solidFill>
                  <a:srgbClr val="000000"/>
                </a:solidFill>
                <a:latin typeface="Arial Narrow"/>
              </a:rPr>
              <a:t>(</a:t>
            </a:r>
            <a:r>
              <a:rPr lang="en-US" sz="2400" b="1" dirty="0" smtClean="0">
                <a:solidFill>
                  <a:srgbClr val="000000"/>
                </a:solidFill>
                <a:latin typeface="Arial Narrow"/>
              </a:rPr>
              <a:t>74</a:t>
            </a:r>
            <a:r>
              <a:rPr lang="en-US" sz="2400" b="1" dirty="0">
                <a:solidFill>
                  <a:srgbClr val="000000"/>
                </a:solidFill>
              </a:rPr>
              <a:t>º</a:t>
            </a:r>
            <a:r>
              <a:rPr lang="en-US" sz="2400" b="1" dirty="0" smtClean="0">
                <a:solidFill>
                  <a:srgbClr val="000000"/>
                </a:solidFill>
                <a:latin typeface="Arial Narrow"/>
              </a:rPr>
              <a:t>C</a:t>
            </a:r>
            <a:r>
              <a:rPr lang="en-US" sz="2400" b="1" dirty="0">
                <a:solidFill>
                  <a:srgbClr val="000000"/>
                </a:solidFill>
                <a:latin typeface="Arial Narrow"/>
              </a:rPr>
              <a:t>) for 15 seconds</a:t>
            </a: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a:t>
            </a:r>
            <a:r>
              <a:rPr lang="en-US" sz="2400" b="1" dirty="0">
                <a:solidFill>
                  <a:srgbClr val="000000"/>
                </a:solidFill>
              </a:rPr>
              <a:t>º</a:t>
            </a:r>
            <a:r>
              <a:rPr lang="en-US" sz="2400" b="1" dirty="0" smtClean="0">
                <a:solidFill>
                  <a:srgbClr val="000000"/>
                </a:solidFill>
                <a:latin typeface="Arial Narrow"/>
              </a:rPr>
              <a:t>F (68</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410866" y="1109132"/>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8838" y="4800068"/>
            <a:ext cx="27412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Ground meat</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39624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a:t>
            </a:r>
            <a:r>
              <a:rPr lang="en-US" sz="2400" b="1" dirty="0">
                <a:solidFill>
                  <a:srgbClr val="000000"/>
                </a:solidFill>
              </a:rPr>
              <a:t>º</a:t>
            </a:r>
            <a:r>
              <a:rPr lang="en-US" sz="2400" b="1" dirty="0" smtClean="0">
                <a:solidFill>
                  <a:srgbClr val="000000"/>
                </a:solidFill>
                <a:latin typeface="Arial Narrow"/>
              </a:rPr>
              <a:t>F (63</a:t>
            </a:r>
            <a:r>
              <a:rPr lang="en-US" sz="2400" b="1" dirty="0">
                <a:solidFill>
                  <a:srgbClr val="000000"/>
                </a:solidFill>
              </a:rPr>
              <a:t>º</a:t>
            </a:r>
            <a:r>
              <a:rPr lang="en-US" sz="2400" b="1" dirty="0" smtClean="0">
                <a:solidFill>
                  <a:srgbClr val="000000"/>
                </a:solidFill>
                <a:latin typeface="Arial Narrow"/>
              </a:rPr>
              <a:t>C) for 15 seconds </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96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a:t>
            </a:r>
            <a:r>
              <a:rPr lang="en-US" sz="2400" b="1" dirty="0">
                <a:solidFill>
                  <a:srgbClr val="000000"/>
                </a:solidFill>
              </a:rPr>
              <a:t>º</a:t>
            </a:r>
            <a:r>
              <a:rPr lang="en-US" sz="2400" b="1" dirty="0" smtClean="0">
                <a:solidFill>
                  <a:srgbClr val="000000"/>
                </a:solidFill>
                <a:latin typeface="Arial Narrow"/>
              </a:rPr>
              <a:t>F (57</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pic>
        <p:nvPicPr>
          <p:cNvPr id="14"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6888"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92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381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36565"/>
            <a:ext cx="4038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a:t>
            </a:r>
            <a:r>
              <a:rPr lang="en-US" sz="2400" b="1" dirty="0">
                <a:solidFill>
                  <a:srgbClr val="000000"/>
                </a:solidFill>
              </a:rPr>
              <a:t>º</a:t>
            </a:r>
            <a:r>
              <a:rPr lang="en-US" sz="2400" b="1" dirty="0" smtClean="0">
                <a:solidFill>
                  <a:srgbClr val="000000"/>
                </a:solidFill>
                <a:latin typeface="Arial Narrow"/>
              </a:rPr>
              <a:t>F (68</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9538" y="4797157"/>
            <a:ext cx="2738962"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Beef steak</a:t>
            </a:r>
            <a:endParaRPr lang="en-US" sz="2400" b="1" dirty="0">
              <a:solidFill>
                <a:srgbClr val="005CAB"/>
              </a:solidFill>
              <a:ea typeface="+mn-ea"/>
            </a:endParaRPr>
          </a:p>
        </p:txBody>
      </p:sp>
      <p:sp>
        <p:nvSpPr>
          <p:cNvPr id="11" name="Text Box 7"/>
          <p:cNvSpPr txBox="1">
            <a:spLocks noChangeArrowheads="1"/>
          </p:cNvSpPr>
          <p:nvPr/>
        </p:nvSpPr>
        <p:spPr bwMode="auto">
          <a:xfrm>
            <a:off x="3810000" y="2779465"/>
            <a:ext cx="403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a:t>
            </a:r>
            <a:r>
              <a:rPr lang="en-US" sz="2400" b="1" dirty="0">
                <a:solidFill>
                  <a:srgbClr val="000000"/>
                </a:solidFill>
              </a:rPr>
              <a:t>º</a:t>
            </a:r>
            <a:r>
              <a:rPr lang="en-US" sz="2400" b="1" dirty="0" smtClean="0">
                <a:solidFill>
                  <a:srgbClr val="000000"/>
                </a:solidFill>
                <a:latin typeface="Arial Narrow"/>
              </a:rPr>
              <a:t>F (63</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09999" y="3103315"/>
            <a:ext cx="4038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a:t>
            </a:r>
            <a:r>
              <a:rPr lang="en-US" sz="2400" b="1" dirty="0">
                <a:solidFill>
                  <a:srgbClr val="000000"/>
                </a:solidFill>
              </a:rPr>
              <a:t>º</a:t>
            </a:r>
            <a:r>
              <a:rPr lang="en-US" sz="2400" b="1" dirty="0" smtClean="0">
                <a:solidFill>
                  <a:srgbClr val="000000"/>
                </a:solidFill>
                <a:latin typeface="Arial Narrow"/>
              </a:rPr>
              <a:t>F (57</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2"/>
            <a:ext cx="8220075" cy="495795"/>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28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924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4095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9321" y="4801111"/>
            <a:ext cx="2745529"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Poultry</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40290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09999" y="3103315"/>
            <a:ext cx="39243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2"/>
            <a:ext cx="8220075" cy="519545"/>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01650" y="2048917"/>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60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09999" y="2055565"/>
            <a:ext cx="420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36565"/>
            <a:ext cx="40195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7421" y="4802650"/>
            <a:ext cx="2741079"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Shell eggs for </a:t>
            </a:r>
            <a:br>
              <a:rPr lang="en-US" sz="2400" b="1" dirty="0" smtClean="0">
                <a:solidFill>
                  <a:srgbClr val="005CAB"/>
                </a:solidFill>
                <a:ea typeface="+mn-ea"/>
              </a:rPr>
            </a:br>
            <a:r>
              <a:rPr lang="en-US" sz="2400" b="1" dirty="0" smtClean="0">
                <a:solidFill>
                  <a:srgbClr val="005CAB"/>
                </a:solidFill>
                <a:ea typeface="+mn-ea"/>
              </a:rPr>
              <a:t>hot-holding</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3895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895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3"/>
            <a:ext cx="8220075" cy="519544"/>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09999" y="2055565"/>
            <a:ext cx="4314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8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7421" y="4811117"/>
            <a:ext cx="2741079"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Swordfish</a:t>
            </a:r>
            <a:endParaRPr lang="en-US" sz="2400" b="1" dirty="0">
              <a:solidFill>
                <a:srgbClr val="005CAB"/>
              </a:solidFill>
              <a:ea typeface="+mn-ea"/>
            </a:endParaRPr>
          </a:p>
        </p:txBody>
      </p:sp>
      <p:sp>
        <p:nvSpPr>
          <p:cNvPr id="11" name="Text Box 7"/>
          <p:cNvSpPr txBox="1">
            <a:spLocks noChangeArrowheads="1"/>
          </p:cNvSpPr>
          <p:nvPr/>
        </p:nvSpPr>
        <p:spPr bwMode="auto">
          <a:xfrm>
            <a:off x="3810000" y="2779465"/>
            <a:ext cx="388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88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3"/>
            <a:ext cx="8220075" cy="424542"/>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13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26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36565"/>
            <a:ext cx="4010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a:t>
            </a:r>
            <a:r>
              <a:rPr lang="en-US" sz="2400" dirty="0" smtClean="0">
                <a:solidFill>
                  <a:srgbClr val="000000"/>
                </a:solidFill>
                <a:latin typeface="Arial Narrow"/>
              </a:rPr>
              <a:t> </a:t>
            </a:r>
            <a:endParaRPr lang="en-US" sz="2400"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6364" y="4800534"/>
            <a:ext cx="2742136"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Cooked rice</a:t>
            </a:r>
            <a:endParaRPr lang="en-US" sz="2400" b="1" dirty="0">
              <a:solidFill>
                <a:srgbClr val="005CAB"/>
              </a:solidFill>
              <a:ea typeface="+mn-ea"/>
            </a:endParaRPr>
          </a:p>
        </p:txBody>
      </p:sp>
      <p:sp>
        <p:nvSpPr>
          <p:cNvPr id="11" name="Text Box 7"/>
          <p:cNvSpPr txBox="1">
            <a:spLocks noChangeArrowheads="1"/>
          </p:cNvSpPr>
          <p:nvPr/>
        </p:nvSpPr>
        <p:spPr bwMode="auto">
          <a:xfrm>
            <a:off x="3810000" y="2779465"/>
            <a:ext cx="3924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924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3"/>
            <a:ext cx="8220075" cy="53142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4"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65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B. No</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Meat sauce was cooled from 135ºF to 70ºF (57ºC to 21ºC) in 1 hour and then from 70ºF to 41ºF (21ºC to 5ºC) in 4 hours. Was it cooled correctly?</a:t>
            </a:r>
            <a:endParaRPr lang="en-US" b="1" dirty="0">
              <a:solidFill>
                <a:srgbClr val="005CAB"/>
              </a:solidFill>
              <a:ea typeface="+mn-ea"/>
              <a:cs typeface="+mn-cs"/>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44981"/>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31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body" idx="1"/>
          </p:nvPr>
        </p:nvSpPr>
        <p:spPr>
          <a:xfrm>
            <a:off x="393192" y="1143000"/>
            <a:ext cx="7214398" cy="4664872"/>
          </a:xfrm>
        </p:spPr>
        <p:txBody>
          <a:bodyPr/>
          <a:lstStyle/>
          <a:p>
            <a:pPr marL="0" indent="0" eaLnBrk="1" hangingPunct="1">
              <a:defRPr/>
            </a:pPr>
            <a:r>
              <a:rPr lang="en-US" dirty="0">
                <a:latin typeface="Arial Narrow" charset="0"/>
                <a:cs typeface="+mn-cs"/>
              </a:rPr>
              <a:t>Food and </a:t>
            </a:r>
            <a:r>
              <a:rPr lang="en-US" dirty="0" smtClean="0">
                <a:latin typeface="Arial Narrow" charset="0"/>
                <a:cs typeface="+mn-cs"/>
              </a:rPr>
              <a:t>color additives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Only use additives approved by your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more additives than are allowed by law </a:t>
            </a: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use additives to alter the appearance of </a:t>
            </a:r>
            <a:r>
              <a:rPr lang="en-US" dirty="0" smtClean="0">
                <a:latin typeface="Arial Narrow" charset="0"/>
              </a:rPr>
              <a:t>food </a:t>
            </a:r>
            <a:endParaRPr lang="en-US" dirty="0">
              <a:latin typeface="Arial Narrow" charset="0"/>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sell produce treated with sulfites before it was received in the </a:t>
            </a:r>
            <a:r>
              <a:rPr lang="en-US" dirty="0" smtClean="0">
                <a:latin typeface="Arial Narrow" charset="0"/>
              </a:rPr>
              <a:t>operation </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add sulfites to produce that will be eaten </a:t>
            </a:r>
            <a:r>
              <a:rPr lang="en-US" dirty="0" smtClean="0">
                <a:latin typeface="Arial Narrow" charset="0"/>
              </a:rPr>
              <a:t>raw</a:t>
            </a:r>
            <a:endParaRPr lang="en-US" dirty="0">
              <a:latin typeface="Arial Narrow" charset="0"/>
            </a:endParaRP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6-4</a:t>
            </a:r>
          </a:p>
        </p:txBody>
      </p:sp>
      <p:sp>
        <p:nvSpPr>
          <p:cNvPr id="154628" name="Rectangle 9"/>
          <p:cNvSpPr>
            <a:spLocks noGrp="1" noChangeArrowheads="1"/>
          </p:cNvSpPr>
          <p:nvPr>
            <p:ph type="title"/>
          </p:nvPr>
        </p:nvSpPr>
        <p:spPr>
          <a:xfrm>
            <a:off x="393192" y="158750"/>
            <a:ext cx="8307388" cy="519112"/>
          </a:xfrm>
        </p:spPr>
        <p:txBody>
          <a:bodyPr/>
          <a:lstStyle/>
          <a:p>
            <a:pPr eaLnBrk="1" hangingPunct="1">
              <a:defRPr/>
            </a:pPr>
            <a:r>
              <a:rPr lang="en-US" dirty="0" smtClean="0">
                <a:latin typeface="Arial Narrow" charset="0"/>
                <a:cs typeface="+mj-cs"/>
              </a:rPr>
              <a:t>Using Additives</a:t>
            </a:r>
            <a:endParaRPr lang="en-US" dirty="0">
              <a:latin typeface="Arial Narrow" charset="0"/>
              <a:cs typeface="+mj-cs"/>
            </a:endParaRPr>
          </a:p>
        </p:txBody>
      </p:sp>
    </p:spTree>
    <p:extLst>
      <p:ext uri="{BB962C8B-B14F-4D97-AF65-F5344CB8AC3E}">
        <p14:creationId xmlns:p14="http://schemas.microsoft.com/office/powerpoint/2010/main" val="41939441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B. No</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6-40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Chili was cooled from 135ºF to 70ºF (57ºC to 21ºC) in 2 hours and then from 70</a:t>
            </a:r>
            <a:r>
              <a:rPr lang="en-US" b="1" dirty="0" smtClean="0">
                <a:solidFill>
                  <a:srgbClr val="005CAB"/>
                </a:solidFill>
              </a:rPr>
              <a:t>º</a:t>
            </a:r>
            <a:r>
              <a:rPr lang="en-US" b="1" dirty="0" smtClean="0">
                <a:solidFill>
                  <a:srgbClr val="005CAB"/>
                </a:solidFill>
                <a:ea typeface="+mn-ea"/>
                <a:cs typeface="+mn-cs"/>
              </a:rPr>
              <a:t>F to 41</a:t>
            </a:r>
            <a:r>
              <a:rPr lang="en-US" b="1" dirty="0" smtClean="0">
                <a:solidFill>
                  <a:srgbClr val="005CAB"/>
                </a:solidFill>
              </a:rPr>
              <a:t>º</a:t>
            </a:r>
            <a:r>
              <a:rPr lang="en-US" b="1" dirty="0" smtClean="0">
                <a:solidFill>
                  <a:srgbClr val="005CAB"/>
                </a:solidFill>
                <a:ea typeface="+mn-ea"/>
                <a:cs typeface="+mn-cs"/>
              </a:rPr>
              <a:t>F (21</a:t>
            </a:r>
            <a:r>
              <a:rPr lang="en-US" b="1" dirty="0" smtClean="0">
                <a:solidFill>
                  <a:srgbClr val="005CAB"/>
                </a:solidFill>
              </a:rPr>
              <a:t>º</a:t>
            </a:r>
            <a:r>
              <a:rPr lang="en-US" b="1" dirty="0" smtClean="0">
                <a:solidFill>
                  <a:srgbClr val="005CAB"/>
                </a:solidFill>
                <a:ea typeface="+mn-ea"/>
                <a:cs typeface="+mn-cs"/>
              </a:rPr>
              <a:t>C TO 5</a:t>
            </a:r>
            <a:r>
              <a:rPr lang="en-US" b="1" dirty="0" smtClean="0">
                <a:solidFill>
                  <a:srgbClr val="005CAB"/>
                </a:solidFill>
              </a:rPr>
              <a:t>º</a:t>
            </a:r>
            <a:r>
              <a:rPr lang="en-US" b="1" dirty="0" smtClean="0">
                <a:solidFill>
                  <a:srgbClr val="005CAB"/>
                </a:solidFill>
                <a:ea typeface="+mn-ea"/>
                <a:cs typeface="+mn-cs"/>
              </a:rPr>
              <a:t>C) in 4 hours. Was it cooled correctly?</a:t>
            </a:r>
            <a:endParaRPr lang="en-US" b="1" dirty="0">
              <a:solidFill>
                <a:srgbClr val="005CAB"/>
              </a:solidFill>
              <a:ea typeface="+mn-ea"/>
              <a:cs typeface="+mn-cs"/>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B. No</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6-41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Soup was reheated to 165ºF (74ºC) for 15 seconds within 4 hours. Was it reheated correctly?</a:t>
            </a:r>
            <a:endParaRPr lang="en-US" b="1" dirty="0">
              <a:solidFill>
                <a:srgbClr val="005CAB"/>
              </a:solidFill>
              <a:ea typeface="+mn-ea"/>
              <a:cs typeface="+mn-cs"/>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0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body" idx="1"/>
          </p:nvPr>
        </p:nvSpPr>
        <p:spPr>
          <a:xfrm>
            <a:off x="393192" y="1143000"/>
            <a:ext cx="5016500" cy="5503863"/>
          </a:xfrm>
        </p:spPr>
        <p:txBody>
          <a:bodyPr/>
          <a:lstStyle/>
          <a:p>
            <a:pPr marL="0" lvl="1" indent="0" eaLnBrk="1" hangingPunct="1">
              <a:buNone/>
              <a:defRPr/>
            </a:pPr>
            <a:r>
              <a:rPr lang="en-US" sz="2400" b="1" dirty="0">
                <a:solidFill>
                  <a:srgbClr val="005CAB"/>
                </a:solidFill>
                <a:latin typeface="Arial Narrow" charset="0"/>
                <a:cs typeface="+mn-cs"/>
              </a:rPr>
              <a:t>Do </a:t>
            </a:r>
            <a:r>
              <a:rPr lang="en-US" sz="2400" b="1" dirty="0">
                <a:solidFill>
                  <a:schemeClr val="accent2"/>
                </a:solidFill>
                <a:latin typeface="Arial Narrow" charset="0"/>
              </a:rPr>
              <a:t>NOT</a:t>
            </a:r>
            <a:r>
              <a:rPr lang="en-US" sz="2400" dirty="0">
                <a:latin typeface="Arial Narrow" charset="0"/>
              </a:rPr>
              <a:t> </a:t>
            </a:r>
            <a:r>
              <a:rPr lang="en-US" sz="2400" b="1" dirty="0" smtClean="0">
                <a:solidFill>
                  <a:srgbClr val="005CAB"/>
                </a:solidFill>
                <a:latin typeface="Arial Narrow" charset="0"/>
                <a:cs typeface="+mn-cs"/>
              </a:rPr>
              <a:t>use the following to misrepresent the appearance of food: </a:t>
            </a:r>
            <a:endParaRPr lang="en-US" dirty="0" smtClean="0">
              <a:latin typeface="Arial Narrow" charset="0"/>
            </a:endParaRPr>
          </a:p>
          <a:p>
            <a:pPr lvl="1" eaLnBrk="1" hangingPunct="1">
              <a:defRPr/>
            </a:pPr>
            <a:r>
              <a:rPr lang="en-US" dirty="0" smtClean="0">
                <a:latin typeface="Arial Narrow" charset="0"/>
              </a:rPr>
              <a:t>Food additives or color additives</a:t>
            </a:r>
          </a:p>
          <a:p>
            <a:pPr lvl="1" eaLnBrk="1" hangingPunct="1">
              <a:defRPr/>
            </a:pPr>
            <a:r>
              <a:rPr lang="en-US" dirty="0" smtClean="0">
                <a:latin typeface="Arial Narrow" charset="0"/>
              </a:rPr>
              <a:t>Colored overwraps</a:t>
            </a:r>
          </a:p>
          <a:p>
            <a:pPr lvl="1" eaLnBrk="1" hangingPunct="1">
              <a:defRPr/>
            </a:pPr>
            <a:r>
              <a:rPr lang="en-US" dirty="0" smtClean="0">
                <a:latin typeface="Arial Narrow" charset="0"/>
              </a:rPr>
              <a:t>Lights</a:t>
            </a:r>
          </a:p>
          <a:p>
            <a:pPr lvl="1" eaLnBrk="1" hangingPunct="1">
              <a:defRPr/>
            </a:pPr>
            <a:endParaRPr lang="en-US" dirty="0" smtClean="0">
              <a:latin typeface="Arial Narrow" charset="0"/>
            </a:endParaRPr>
          </a:p>
          <a:p>
            <a:pPr marL="0" lvl="1" indent="0" eaLnBrk="1" hangingPunct="1">
              <a:buNone/>
              <a:defRPr/>
            </a:pPr>
            <a:r>
              <a:rPr lang="en-US" sz="2400" b="1" dirty="0">
                <a:solidFill>
                  <a:srgbClr val="005CAB"/>
                </a:solidFill>
                <a:latin typeface="Arial Narrow" charset="0"/>
                <a:cs typeface="+mn-cs"/>
              </a:rPr>
              <a:t>Food that was not presented honestly must be thrown out.</a:t>
            </a: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6-5</a:t>
            </a:r>
          </a:p>
        </p:txBody>
      </p:sp>
      <p:sp>
        <p:nvSpPr>
          <p:cNvPr id="155652" name="Rectangle 9"/>
          <p:cNvSpPr>
            <a:spLocks noGrp="1" noChangeArrowheads="1"/>
          </p:cNvSpPr>
          <p:nvPr>
            <p:ph type="title"/>
          </p:nvPr>
        </p:nvSpPr>
        <p:spPr>
          <a:xfrm>
            <a:off x="393192" y="158750"/>
            <a:ext cx="8307388" cy="519112"/>
          </a:xfrm>
        </p:spPr>
        <p:txBody>
          <a:bodyPr/>
          <a:lstStyle/>
          <a:p>
            <a:pPr eaLnBrk="1" hangingPunct="1">
              <a:defRPr/>
            </a:pPr>
            <a:r>
              <a:rPr lang="en-US" dirty="0" smtClean="0">
                <a:latin typeface="Arial Narrow" charset="0"/>
                <a:cs typeface="+mj-cs"/>
              </a:rPr>
              <a:t>Presenting Food Honestly</a:t>
            </a:r>
            <a:endParaRPr lang="en-US" dirty="0">
              <a:latin typeface="Arial Narrow" charset="0"/>
              <a:cs typeface="+mj-cs"/>
            </a:endParaRPr>
          </a:p>
        </p:txBody>
      </p:sp>
    </p:spTree>
    <p:extLst>
      <p:ext uri="{BB962C8B-B14F-4D97-AF65-F5344CB8AC3E}">
        <p14:creationId xmlns:p14="http://schemas.microsoft.com/office/powerpoint/2010/main" val="2939655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393192" y="1143000"/>
            <a:ext cx="6165313" cy="4584433"/>
          </a:xfrm>
        </p:spPr>
        <p:txBody>
          <a:bodyPr/>
          <a:lstStyle/>
          <a:p>
            <a:pPr marL="0" indent="0" eaLnBrk="1" hangingPunct="1">
              <a:defRPr/>
            </a:pPr>
            <a:r>
              <a:rPr lang="en-US" dirty="0" smtClean="0">
                <a:latin typeface="Arial Narrow" charset="0"/>
              </a:rPr>
              <a:t>Food </a:t>
            </a:r>
            <a:r>
              <a:rPr lang="en-US" dirty="0">
                <a:latin typeface="Arial Narrow" charset="0"/>
              </a:rPr>
              <a:t>must be thrown out in the following situations</a:t>
            </a:r>
            <a:r>
              <a:rPr lang="en-US" dirty="0" smtClean="0">
                <a:latin typeface="Arial Narrow" charset="0"/>
                <a:cs typeface="+mn-cs"/>
              </a:rPr>
              <a:t>:</a:t>
            </a:r>
            <a:endParaRPr lang="en-US" i="1" dirty="0" smtClean="0">
              <a:latin typeface="Arial Narrow" charset="0"/>
              <a:cs typeface="+mn-cs"/>
            </a:endParaRPr>
          </a:p>
          <a:p>
            <a:pPr lvl="1" eaLnBrk="1" hangingPunct="1">
              <a:defRPr/>
            </a:pPr>
            <a:r>
              <a:rPr lang="en-US" dirty="0" smtClean="0">
                <a:latin typeface="Arial Narrow" charset="0"/>
              </a:rPr>
              <a:t>When </a:t>
            </a:r>
            <a:r>
              <a:rPr lang="en-US" dirty="0">
                <a:latin typeface="Arial Narrow" charset="0"/>
              </a:rPr>
              <a:t>it is handled by staff who have been restricted or excluded from the operation due to illness</a:t>
            </a:r>
          </a:p>
          <a:p>
            <a:pPr lvl="1" eaLnBrk="1" hangingPunct="1">
              <a:defRPr/>
            </a:pPr>
            <a:r>
              <a:rPr lang="en-US" dirty="0">
                <a:latin typeface="Arial Narrow" charset="0"/>
              </a:rPr>
              <a:t>When it is contaminated by hands or bodily fluids from the nose or mouth</a:t>
            </a:r>
          </a:p>
          <a:p>
            <a:pPr lvl="1" eaLnBrk="1" hangingPunct="1">
              <a:defRPr/>
            </a:pPr>
            <a:r>
              <a:rPr lang="en-US" dirty="0">
                <a:latin typeface="Arial Narrow" charset="0"/>
              </a:rPr>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6-6</a:t>
            </a:r>
          </a:p>
        </p:txBody>
      </p:sp>
      <p:sp>
        <p:nvSpPr>
          <p:cNvPr id="156676" name="Rectangle 9"/>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Corrective Actions</a:t>
            </a:r>
            <a:endParaRPr lang="en-US" dirty="0">
              <a:latin typeface="Arial Narrow" charset="0"/>
              <a:cs typeface="+mj-cs"/>
            </a:endParaRPr>
          </a:p>
        </p:txBody>
      </p:sp>
    </p:spTree>
    <p:extLst>
      <p:ext uri="{BB962C8B-B14F-4D97-AF65-F5344CB8AC3E}">
        <p14:creationId xmlns:p14="http://schemas.microsoft.com/office/powerpoint/2010/main" val="402121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Thawing ROP </a:t>
            </a:r>
            <a:r>
              <a:rPr lang="en-US" dirty="0" smtClean="0"/>
              <a:t>Fish</a:t>
            </a:r>
            <a:endParaRPr lang="en-US" dirty="0"/>
          </a:p>
        </p:txBody>
      </p:sp>
      <p:sp>
        <p:nvSpPr>
          <p:cNvPr id="3" name="Content Placeholder 2"/>
          <p:cNvSpPr>
            <a:spLocks noGrp="1"/>
          </p:cNvSpPr>
          <p:nvPr>
            <p:ph idx="1"/>
          </p:nvPr>
        </p:nvSpPr>
        <p:spPr>
          <a:xfrm>
            <a:off x="409577" y="1143000"/>
            <a:ext cx="4956236" cy="4983163"/>
          </a:xfrm>
        </p:spPr>
        <p:txBody>
          <a:bodyPr/>
          <a:lstStyle/>
          <a:p>
            <a:pPr lvl="1"/>
            <a:r>
              <a:rPr lang="en-US" dirty="0"/>
              <a:t>Frozen fish received in ROP packaging must be thawed carefully.</a:t>
            </a:r>
          </a:p>
          <a:p>
            <a:pPr lvl="1"/>
            <a:r>
              <a:rPr lang="en-US" dirty="0"/>
              <a:t>If the label states that the product must remain frozen until use, then remove fish from </a:t>
            </a:r>
            <a:r>
              <a:rPr lang="en-US" dirty="0" smtClean="0"/>
              <a:t>packaging:</a:t>
            </a:r>
          </a:p>
          <a:p>
            <a:pPr lvl="2"/>
            <a:r>
              <a:rPr lang="en-US" dirty="0" smtClean="0"/>
              <a:t>Before </a:t>
            </a:r>
            <a:r>
              <a:rPr lang="en-US" dirty="0"/>
              <a:t>thawing under refrigeration.</a:t>
            </a:r>
          </a:p>
          <a:p>
            <a:pPr lvl="2"/>
            <a:r>
              <a:rPr lang="en-US" dirty="0"/>
              <a:t>Before or immediately after thawing under running water.</a:t>
            </a:r>
          </a:p>
          <a:p>
            <a:pPr marL="0" lvl="1" indent="-109728"/>
            <a:endParaRPr lang="en-US" dirty="0"/>
          </a:p>
        </p:txBody>
      </p:sp>
      <p:sp>
        <p:nvSpPr>
          <p:cNvPr id="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6-7</a:t>
            </a:r>
          </a:p>
        </p:txBody>
      </p:sp>
      <p:pic>
        <p:nvPicPr>
          <p:cNvPr id="6" name="Picture 5" descr="fishshrinkwrapped.jpg"/>
          <p:cNvPicPr>
            <a:picLocks noChangeAspect="1"/>
          </p:cNvPicPr>
          <p:nvPr/>
        </p:nvPicPr>
        <p:blipFill rotWithShape="1">
          <a:blip r:embed="rId3">
            <a:extLst>
              <a:ext uri="{28A0092B-C50C-407E-A947-70E740481C1C}">
                <a14:useLocalDpi xmlns:a14="http://schemas.microsoft.com/office/drawing/2010/main" val="0"/>
              </a:ext>
            </a:extLst>
          </a:blip>
          <a:srcRect b="9213"/>
          <a:stretch/>
        </p:blipFill>
        <p:spPr>
          <a:xfrm>
            <a:off x="6525487" y="1258341"/>
            <a:ext cx="2103120" cy="190935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114666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393192" y="1143000"/>
            <a:ext cx="5143500" cy="4983163"/>
          </a:xfrm>
        </p:spPr>
        <p:txBody>
          <a:bodyPr/>
          <a:lstStyle/>
          <a:p>
            <a:pPr lvl="1" eaLnBrk="1" hangingPunct="1">
              <a:defRPr/>
            </a:pPr>
            <a:r>
              <a:rPr lang="en-US" dirty="0" smtClean="0">
                <a:latin typeface="Arial Narrow" charset="0"/>
              </a:rPr>
              <a:t>Produce </a:t>
            </a:r>
            <a:r>
              <a:rPr lang="en-US" dirty="0">
                <a:latin typeface="Arial Narrow" charset="0"/>
              </a:rPr>
              <a:t>can be washed in water containing ozone to sanitize it</a:t>
            </a:r>
          </a:p>
          <a:p>
            <a:pPr lvl="2" eaLnBrk="1" hangingPunct="1">
              <a:defRPr/>
            </a:pPr>
            <a:r>
              <a:rPr lang="en-US" dirty="0">
                <a:latin typeface="Arial Narrow" charset="0"/>
              </a:rPr>
              <a:t>Check with your local regulatory authority </a:t>
            </a:r>
          </a:p>
          <a:p>
            <a:pPr lvl="1" eaLnBrk="1" hangingPunct="1">
              <a:defRPr/>
            </a:pPr>
            <a:endParaRPr lang="en-US" dirty="0" smtClean="0">
              <a:latin typeface="Arial Narrow" charset="0"/>
            </a:endParaRPr>
          </a:p>
          <a:p>
            <a:pPr lvl="1" eaLnBrk="1" hangingPunct="1">
              <a:defRPr/>
            </a:pPr>
            <a:r>
              <a:rPr lang="en-US" dirty="0" smtClean="0">
                <a:latin typeface="Arial Narrow" charset="0"/>
              </a:rPr>
              <a:t>When </a:t>
            </a:r>
            <a:r>
              <a:rPr lang="en-US" dirty="0">
                <a:latin typeface="Arial Narrow" charset="0"/>
              </a:rPr>
              <a:t>soaking or storing produce in standing water or an ice-water slurry, do </a:t>
            </a:r>
            <a:r>
              <a:rPr lang="en-US" dirty="0" smtClean="0">
                <a:solidFill>
                  <a:schemeClr val="accent2"/>
                </a:solidFill>
                <a:latin typeface="Arial Narrow" charset="0"/>
              </a:rPr>
              <a:t>NOT</a:t>
            </a:r>
            <a:r>
              <a:rPr lang="en-US" dirty="0" smtClean="0">
                <a:latin typeface="Arial Narrow" charset="0"/>
              </a:rPr>
              <a:t> mix</a:t>
            </a:r>
            <a:endParaRPr lang="en-US" dirty="0">
              <a:latin typeface="Arial Narrow" charset="0"/>
            </a:endParaRP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6-8</a:t>
            </a:r>
          </a:p>
        </p:txBody>
      </p:sp>
      <p:sp>
        <p:nvSpPr>
          <p:cNvPr id="15974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Produce</a:t>
            </a:r>
            <a:endParaRPr lang="en-US" dirty="0">
              <a:latin typeface="Arial Narrow" charset="0"/>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810512"/>
          </a:xfrm>
          <a:prstGeom prst="rect">
            <a:avLst/>
          </a:prstGeom>
        </p:spPr>
      </p:pic>
    </p:spTree>
    <p:extLst>
      <p:ext uri="{BB962C8B-B14F-4D97-AF65-F5344CB8AC3E}">
        <p14:creationId xmlns:p14="http://schemas.microsoft.com/office/powerpoint/2010/main" val="400494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393192" y="1143000"/>
            <a:ext cx="5548778" cy="4811233"/>
          </a:xfrm>
        </p:spPr>
        <p:txBody>
          <a:bodyPr/>
          <a:lstStyle/>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ice as an ingredient if it was used to keep food </a:t>
            </a:r>
            <a:r>
              <a:rPr lang="en-US" dirty="0" smtClean="0">
                <a:latin typeface="Arial Narrow" charset="0"/>
              </a:rPr>
              <a:t>cold</a:t>
            </a:r>
            <a:endParaRPr lang="en-US" dirty="0">
              <a:latin typeface="Arial Narrow" charset="0"/>
            </a:endParaRPr>
          </a:p>
          <a:p>
            <a:pPr lvl="1" eaLnBrk="1" hangingPunct="1">
              <a:defRPr/>
            </a:pPr>
            <a:endParaRPr lang="en-US" dirty="0" smtClean="0">
              <a:latin typeface="Arial Narrow" charset="0"/>
            </a:endParaRPr>
          </a:p>
          <a:p>
            <a:pPr lvl="1" eaLnBrk="1" hangingPunct="1">
              <a:defRPr/>
            </a:pPr>
            <a:r>
              <a:rPr lang="en-US" dirty="0" smtClean="0">
                <a:latin typeface="Arial Narrow" charset="0"/>
              </a:rPr>
              <a:t>Transfer </a:t>
            </a:r>
            <a:r>
              <a:rPr lang="en-US" dirty="0">
                <a:latin typeface="Arial Narrow" charset="0"/>
              </a:rPr>
              <a:t>ice using clean and sanitized containers and </a:t>
            </a:r>
            <a:r>
              <a:rPr lang="en-US" dirty="0" smtClean="0">
                <a:latin typeface="Arial Narrow" charset="0"/>
              </a:rPr>
              <a:t>scoops</a:t>
            </a:r>
            <a:endParaRPr lang="en-US" dirty="0">
              <a:latin typeface="Arial Narrow" charset="0"/>
            </a:endParaRPr>
          </a:p>
          <a:p>
            <a:pPr lvl="1" eaLnBrk="1" hangingPunct="1">
              <a:defRPr/>
            </a:pPr>
            <a:endParaRPr lang="en-US" dirty="0" smtClean="0">
              <a:solidFill>
                <a:schemeClr val="accent2"/>
              </a:solidFill>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hold ice in containers that held </a:t>
            </a:r>
            <a:r>
              <a:rPr lang="en-US" dirty="0" smtClean="0">
                <a:latin typeface="Arial Narrow" charset="0"/>
              </a:rPr>
              <a:t>chemicals </a:t>
            </a:r>
            <a:r>
              <a:rPr lang="en-US" dirty="0">
                <a:latin typeface="Arial Narrow" charset="0"/>
              </a:rPr>
              <a:t>or raw meat, seafood, or </a:t>
            </a:r>
            <a:r>
              <a:rPr lang="en-US" dirty="0" smtClean="0">
                <a:latin typeface="Arial Narrow" charset="0"/>
              </a:rPr>
              <a:t>poultry</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6-9</a:t>
            </a:r>
          </a:p>
        </p:txBody>
      </p:sp>
      <p:sp>
        <p:nvSpPr>
          <p:cNvPr id="16486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Ice</a:t>
            </a:r>
            <a:endParaRPr lang="en-US" dirty="0">
              <a:latin typeface="Arial Narrow" charset="0"/>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val="1276637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2976</Words>
  <Application>Microsoft Office PowerPoint</Application>
  <PresentationFormat>On-screen Show (4:3)</PresentationFormat>
  <Paragraphs>388</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3_SS5e_08_16hr</vt:lpstr>
      <vt:lpstr>PowerPoint Presentation</vt:lpstr>
      <vt:lpstr>DVD </vt:lpstr>
      <vt:lpstr>Additional Content</vt:lpstr>
      <vt:lpstr>Using Additives</vt:lpstr>
      <vt:lpstr>Presenting Food Honestly</vt:lpstr>
      <vt:lpstr>Corrective Actions</vt:lpstr>
      <vt:lpstr>Thawing ROP Fish</vt:lpstr>
      <vt:lpstr>Prepping Produce</vt:lpstr>
      <vt:lpstr>Prepping Ice</vt:lpstr>
      <vt:lpstr>Prepping Ice</vt:lpstr>
      <vt:lpstr>Preparation Practices That Have Special Requirements</vt:lpstr>
      <vt:lpstr>Preparation Practices That Have Special Requirements</vt:lpstr>
      <vt:lpstr>Review</vt:lpstr>
      <vt:lpstr>Review</vt:lpstr>
      <vt:lpstr>Review</vt:lpstr>
      <vt:lpstr>Review</vt:lpstr>
      <vt:lpstr>Review</vt:lpstr>
      <vt:lpstr>Review</vt:lpstr>
      <vt:lpstr>DVD</vt:lpstr>
      <vt:lpstr>Additional Content</vt:lpstr>
      <vt:lpstr>Cooking Requirements for Specific Food</vt:lpstr>
      <vt:lpstr>Cooking Requirements for Specific Food</vt:lpstr>
      <vt:lpstr>Cooking Requirements for Specific Food</vt:lpstr>
      <vt:lpstr>Cooking Requirements for Specific Food</vt:lpstr>
      <vt:lpstr>Cooking Requirements for Specific Food</vt:lpstr>
      <vt:lpstr>Partial Cooking During Preparation</vt:lpstr>
      <vt:lpstr>Consumer Advisories</vt:lpstr>
      <vt:lpstr>Consumer Advisories</vt:lpstr>
      <vt:lpstr>Operations That Mainly Serve High-Risk Populations</vt:lpstr>
      <vt:lpstr>Storing Food for Further Cooling</vt:lpstr>
      <vt:lpstr>Reheating Food</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58</cp:revision>
  <cp:lastPrinted>2012-07-02T14:43:34Z</cp:lastPrinted>
  <dcterms:created xsi:type="dcterms:W3CDTF">2012-06-21T22:14:15Z</dcterms:created>
  <dcterms:modified xsi:type="dcterms:W3CDTF">2014-07-09T13:06:53Z</dcterms:modified>
</cp:coreProperties>
</file>