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92" r:id="rId2"/>
    <p:sldId id="493" r:id="rId3"/>
    <p:sldId id="494" r:id="rId4"/>
    <p:sldId id="495" r:id="rId5"/>
    <p:sldId id="496" r:id="rId6"/>
    <p:sldId id="497" r:id="rId7"/>
    <p:sldId id="498" r:id="rId8"/>
    <p:sldId id="499"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94" d="100"/>
          <a:sy n="94" d="100"/>
        </p:scale>
        <p:origin x="-120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683F21-D6F0-9741-8B66-56E6CECDE660}"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D839871-02DA-7E4E-8BAE-E572EBADAF4C}" type="slidenum">
              <a:rPr lang="en-US" sz="1200" b="0">
                <a:solidFill>
                  <a:prstClr val="black"/>
                </a:solidFill>
              </a:rPr>
              <a:pPr eaLnBrk="1" hangingPunct="1">
                <a:defRPr/>
              </a:pPr>
              <a:t>10</a:t>
            </a:fld>
            <a:endParaRPr lang="en-US" sz="1200" b="0" dirty="0">
              <a:solidFill>
                <a:prstClr val="black"/>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57251" y="4347148"/>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2163" indent="-112163">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11</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4FE7F-80A3-224F-B529-A26B7DF4BF30}" type="slidenum">
              <a:rPr lang="en-US" sz="1200" b="0">
                <a:solidFill>
                  <a:prstClr val="black"/>
                </a:solidFill>
              </a:rPr>
              <a:pPr eaLnBrk="1" hangingPunct="1">
                <a:defRPr/>
              </a:pPr>
              <a:t>12</a:t>
            </a:fld>
            <a:endParaRPr lang="en-US" sz="1200" b="0" dirty="0">
              <a:solidFill>
                <a:prstClr val="black"/>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2163" indent="-112163">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2163" indent="-112163">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2163" indent="-112163">
              <a:buFontTx/>
              <a:buChar char="•"/>
              <a:defRPr/>
            </a:pPr>
            <a:r>
              <a:rPr lang="en-US" dirty="0">
                <a:latin typeface="Times New Roman" charset="0"/>
                <a:cs typeface="+mn-cs"/>
              </a:rPr>
              <a:t>The only sure way to prevent </a:t>
            </a:r>
            <a:r>
              <a:rPr lang="en-US" dirty="0" smtClean="0">
                <a:latin typeface="Times New Roman" charset="0"/>
                <a:cs typeface="+mn-cs"/>
              </a:rPr>
              <a:t>backflow </a:t>
            </a:r>
            <a:r>
              <a:rPr lang="en-US" dirty="0">
                <a:latin typeface="Times New Roman" charset="0"/>
                <a:cs typeface="+mn-cs"/>
              </a:rPr>
              <a:t>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13</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2163" indent="-112163">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t>
            </a:r>
            <a:r>
              <a:rPr lang="en-US" dirty="0" smtClean="0">
                <a:latin typeface="Times New Roman" charset="0"/>
                <a:cs typeface="+mn-cs"/>
              </a:rPr>
              <a:t>And </a:t>
            </a:r>
            <a:r>
              <a:rPr lang="en-US" dirty="0">
                <a:latin typeface="Times New Roman" charset="0"/>
                <a:cs typeface="+mn-cs"/>
              </a:rPr>
              <a:t>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14</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C1D9586-A4BC-7749-96E6-B4DD98F6A8C2}" type="slidenum">
              <a:rPr lang="en-US" sz="1200" b="0">
                <a:solidFill>
                  <a:prstClr val="black"/>
                </a:solidFill>
              </a:rPr>
              <a:pPr eaLnBrk="1" hangingPunct="1">
                <a:defRPr/>
              </a:pPr>
              <a:t>15</a:t>
            </a:fld>
            <a:endParaRPr lang="en-US" sz="1200" b="0" dirty="0">
              <a:solidFill>
                <a:prstClr val="black"/>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2163" indent="-112163">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2163" indent="-112163">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2163" indent="-112163">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16</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57250"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rPr>
              <a:t>Cleaning will be easier if you choose materials that are smooth and durable.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Foodservice equipment must meet certain standards if it will come in contact with food. NSF is an organization that creates these national standards. </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NSF is accredited by the American National Standards Institute (ANSI). NSF/ANSI standards for food equipment require that it be nonabsorbent, smooth, and corrosion resistant. Food equipment must also be easy to clean, durable, and resistant to damage.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“Sanitary Facilities and Equipment”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Put floor-mounted equipment on legs at least six inches (15 centimeters) high. Another option is to seal it to a masonry 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Information about the correct settings should be posted on the machine.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handwashing station appears to be missing signage that reminds employees to wash their hands before returning to work. That signage should be in all languages used by the staff in the operation.</a:t>
            </a:r>
          </a:p>
          <a:p>
            <a:pPr marL="112163" indent="-112163">
              <a:buFontTx/>
              <a:buChar char="•"/>
            </a:pPr>
            <a:r>
              <a:rPr lang="en-US" dirty="0">
                <a:latin typeface="Times New Roman" pitchFamily="18" charset="0"/>
                <a:ea typeface="ＭＳ Ｐゴシック" charset="0"/>
                <a:cs typeface="ＭＳ Ｐゴシック" charset="0"/>
              </a:rPr>
              <a:t>It also appears to be missing a garbage container for disposing of paper towels used to dry hands.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best way to prevent backflow is to avoid creating a cross-connection. Do not attach a hose to a faucet unless a backflow prevention device is attached.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A vacuum breaker is a mechanical device that prevents backsiphonage. It does this by closing a check valve and sealing the water supply line shut when water flow is stopped.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a:t>
            </a:r>
          </a:p>
          <a:p>
            <a:pPr marL="112163" indent="-112163">
              <a:buFontTx/>
              <a:buChar char="•"/>
              <a:defRPr/>
            </a:pPr>
            <a:r>
              <a:rPr lang="en-US" dirty="0">
                <a:latin typeface="Times New Roman" pitchFamily="18" charset="0"/>
                <a:ea typeface="ＭＳ Ｐゴシック" charset="0"/>
                <a:cs typeface="ＭＳ Ｐゴシック" charset="0"/>
              </a:rPr>
              <a:t>The only sure way to prevent backflow is to create an air gap. An air gap is an air space that separates a water supply outlet from a potentially contaminated source.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Certain crises can affect the safety of the food you serve. Some of the most common include electrical power outages, fire, flooding, and sewage backups. These are considered by the local regulatory authority to be imminent health hazards. An imminent health hazard is a significant threat or danger to health that requires immediate correction or closure to prevent injury.</a:t>
            </a:r>
          </a:p>
          <a:p>
            <a:pPr marL="112163" indent="-112163">
              <a:buFontTx/>
              <a:buChar char="•"/>
              <a:defRPr/>
            </a:pPr>
            <a:r>
              <a:rPr lang="en-US" dirty="0">
                <a:latin typeface="Times New Roman" pitchFamily="18" charset="0"/>
                <a:ea typeface="ＭＳ Ｐゴシック" charset="0"/>
                <a:cs typeface="ＭＳ Ｐゴシック" charset="0"/>
              </a:rPr>
              <a:t>When faced with any of these crises, you must first determine if there is a significant risk to the safety or security of your food. If the risk is significant, service must be stopped. Then the local regulatory authority must be notified.</a:t>
            </a:r>
            <a:endParaRPr lang="en-US" b="1"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t>Instructor Notes</a:t>
            </a:r>
          </a:p>
          <a:p>
            <a:pPr marL="112163" indent="-112163">
              <a:buFontTx/>
              <a:buChar char="•"/>
            </a:pPr>
            <a:r>
              <a:rPr lang="en-US" dirty="0">
                <a:latin typeface="Times New Roman" pitchFamily="18" charset="0"/>
                <a:ea typeface="ＭＳ Ｐゴシック" charset="0"/>
                <a:cs typeface="ＭＳ Ｐゴシック" charset="0"/>
              </a:rPr>
              <a:t>This activity can be downloaded from ServSafe.com. Directions for using the activity are included with it. </a:t>
            </a:r>
            <a:endParaRPr lang="en-US" dirty="0" smtClean="0"/>
          </a:p>
          <a:p>
            <a:pPr marL="112163" indent="-112163"/>
            <a:endParaRPr lang="en-US" dirty="0" smtClean="0"/>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E95E92B-D0FA-8547-ADF1-8E69F1A3B80B}" type="slidenum">
              <a:rPr lang="en-US" sz="1200" b="0">
                <a:solidFill>
                  <a:prstClr val="black"/>
                </a:solidFill>
              </a:rPr>
              <a:pPr eaLnBrk="1" hangingPunct="1">
                <a:defRPr/>
              </a:pPr>
              <a:t>4</a:t>
            </a:fld>
            <a:endParaRPr lang="en-US" sz="1200" b="0" dirty="0">
              <a:solidFill>
                <a:prstClr val="black"/>
              </a:solidFill>
            </a:endParaRPr>
          </a:p>
        </p:txBody>
      </p:sp>
      <p:sp>
        <p:nvSpPr>
          <p:cNvPr id="517123"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851038" y="4344025"/>
            <a:ext cx="5485158" cy="4114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1" tIns="45910" rIns="91821" bIns="45910"/>
          <a:lstStyle/>
          <a:p>
            <a:pPr marL="112163" indent="-112163">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dirty="0" smtClean="0">
                <a:ea typeface="+mn-ea"/>
                <a:cs typeface="+mn-cs"/>
              </a:rPr>
              <a:t> Once </a:t>
            </a:r>
            <a:r>
              <a:rPr lang="en-US" dirty="0" smtClean="0">
                <a:ea typeface="+mn-ea"/>
                <a:cs typeface="+mn-cs"/>
              </a:rPr>
              <a:t>installed, flooring, walls, and ceilings must be regularly maintained. Replace missing or broken ceiling tiles. Do the same for flooring. Repair all holes in walls.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D91C6F9-8A25-BB49-B0DD-E5824DFCF16F}" type="slidenum">
              <a:rPr lang="en-US" sz="1200" b="0">
                <a:solidFill>
                  <a:prstClr val="black"/>
                </a:solidFill>
              </a:rPr>
              <a:pPr eaLnBrk="1" hangingPunct="1">
                <a:defRPr/>
              </a:pPr>
              <a:t>5</a:t>
            </a:fld>
            <a:endParaRPr lang="en-US" sz="1200" b="0" dirty="0">
              <a:solidFill>
                <a:prstClr val="black"/>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Foodservice equipment must meet certain standards if it will come in contact with food. </a:t>
            </a:r>
          </a:p>
          <a:p>
            <a:pPr marL="112163" indent="-112163">
              <a:buFontTx/>
              <a:buChar char="•"/>
            </a:pPr>
            <a:r>
              <a:rPr lang="en-US" dirty="0">
                <a:latin typeface="Times New Roman" charset="0"/>
              </a:rPr>
              <a:t>NSF is an organization that creates these national standards. NSF is accredited by the American National Standards Institute (ANSI). </a:t>
            </a:r>
          </a:p>
          <a:p>
            <a:pPr marL="112163" indent="-112163">
              <a:buFontTx/>
              <a:buChar char="•"/>
            </a:pPr>
            <a:r>
              <a:rPr lang="en-US" dirty="0">
                <a:latin typeface="Times New Roman" charset="0"/>
              </a:rPr>
              <a:t>NSF/ANSI standards for food equipment require that it be nonabsorbent, smooth, and corrosion resistant. </a:t>
            </a:r>
            <a:r>
              <a:rPr lang="en-US" dirty="0" smtClean="0">
                <a:latin typeface="Times New Roman" charset="0"/>
              </a:rPr>
              <a:t>Food </a:t>
            </a:r>
            <a:r>
              <a:rPr lang="en-US" dirty="0">
                <a:latin typeface="Times New Roman" charset="0"/>
              </a:rPr>
              <a:t>equipment must also be easy to clean, durable, and resistant to damage.</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3A03A03-40D5-2B45-AF86-81CFF61164C2}" type="slidenum">
              <a:rPr lang="en-US" sz="1200" b="0">
                <a:solidFill>
                  <a:prstClr val="black"/>
                </a:solidFill>
              </a:rPr>
              <a:pPr eaLnBrk="1" hangingPunct="1">
                <a:defRPr/>
              </a:pPr>
              <a:t>6</a:t>
            </a:fld>
            <a:endParaRPr lang="en-US" sz="1200" b="0" dirty="0">
              <a:solidFill>
                <a:prstClr val="black"/>
              </a:solidFill>
            </a:endParaRPr>
          </a:p>
        </p:txBody>
      </p:sp>
      <p:sp>
        <p:nvSpPr>
          <p:cNvPr id="52121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7</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D9644D-4F33-D749-8111-E62CFE4BC79B}" type="slidenum">
              <a:rPr lang="en-US" sz="1200" b="0">
                <a:solidFill>
                  <a:prstClr val="black"/>
                </a:solidFill>
              </a:rPr>
              <a:pPr eaLnBrk="1" hangingPunct="1">
                <a:defRPr/>
              </a:pPr>
              <a:t>8</a:t>
            </a:fld>
            <a:endParaRPr lang="en-US" sz="1200" b="0" dirty="0">
              <a:solidFill>
                <a:prstClr val="black"/>
              </a:solidFill>
            </a:endParaRPr>
          </a:p>
        </p:txBody>
      </p:sp>
      <p:sp>
        <p:nvSpPr>
          <p:cNvPr id="523267"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5FDEDF-5932-6647-A76A-4BFD0E31EC2A}" type="slidenum">
              <a:rPr lang="en-US" sz="1200" b="0">
                <a:solidFill>
                  <a:prstClr val="black"/>
                </a:solidFill>
              </a:rPr>
              <a:pPr eaLnBrk="1" hangingPunct="1">
                <a:defRPr/>
              </a:pPr>
              <a:t>9</a:t>
            </a:fld>
            <a:endParaRPr lang="en-US" sz="1200" b="0" dirty="0">
              <a:solidFill>
                <a:prstClr val="black"/>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You should also have other methods for cleaning these items.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280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indent="38100" eaLnBrk="1" hangingPunct="1">
              <a:buFont typeface="Wingdings" pitchFamily="2" charset="2"/>
              <a:buNone/>
              <a:defRPr/>
            </a:pPr>
            <a:r>
              <a:rPr lang="en-US" dirty="0" smtClean="0">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991"/>
            <a:ext cx="2103120" cy="1124585"/>
          </a:xfrm>
          <a:prstGeom prst="rect">
            <a:avLst/>
          </a:prstGeom>
        </p:spPr>
      </p:pic>
    </p:spTree>
    <p:extLst>
      <p:ext uri="{BB962C8B-B14F-4D97-AF65-F5344CB8AC3E}">
        <p14:creationId xmlns:p14="http://schemas.microsoft.com/office/powerpoint/2010/main" val="190236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35685"/>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57" y="1243013"/>
            <a:ext cx="2100141" cy="2155087"/>
          </a:xfrm>
          <a:prstGeom prst="rect">
            <a:avLst/>
          </a:prstGeom>
        </p:spPr>
      </p:pic>
    </p:spTree>
    <p:extLst>
      <p:ext uri="{BB962C8B-B14F-4D97-AF65-F5344CB8AC3E}">
        <p14:creationId xmlns:p14="http://schemas.microsoft.com/office/powerpoint/2010/main" val="660594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192" y="1135685"/>
            <a:ext cx="622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50000"/>
              </a:spcBef>
              <a:spcAft>
                <a:spcPct val="0"/>
              </a:spcAft>
              <a:defRPr/>
            </a:pPr>
            <a:r>
              <a:rPr lang="en-US" sz="2400" dirty="0">
                <a:solidFill>
                  <a:srgbClr val="005CAB"/>
                </a:solidFill>
                <a:latin typeface="Arial Narrow"/>
              </a:rPr>
              <a:t>Backflow p</a:t>
            </a:r>
            <a:r>
              <a:rPr lang="en-US" sz="2400" dirty="0" smtClean="0">
                <a:solidFill>
                  <a:srgbClr val="005CAB"/>
                </a:solidFill>
                <a:latin typeface="Arial Narrow"/>
              </a:rPr>
              <a:t>revention methods:</a:t>
            </a:r>
            <a:endParaRPr lang="en-US" sz="2400" dirty="0">
              <a:solidFill>
                <a:srgbClr val="005CAB"/>
              </a:solidFill>
              <a:latin typeface="Arial Narrow"/>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032" y="2052637"/>
            <a:ext cx="2326280" cy="2103120"/>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623" t="1393" r="26728" b="32959"/>
          <a:stretch/>
        </p:blipFill>
        <p:spPr>
          <a:xfrm>
            <a:off x="1414443" y="2055813"/>
            <a:ext cx="2103120" cy="21031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36030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186106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p:txBody>
          <a:bodyPr/>
          <a:lstStyle/>
          <a:p>
            <a:r>
              <a:rPr lang="en-US" dirty="0" smtClean="0"/>
              <a:t>Garbage</a:t>
            </a:r>
            <a:endParaRPr lang="en-US" dirty="0"/>
          </a:p>
        </p:txBody>
      </p:sp>
      <p:sp>
        <p:nvSpPr>
          <p:cNvPr id="246786" name="Rectangle 3"/>
          <p:cNvSpPr>
            <a:spLocks noGrp="1" noChangeArrowheads="1"/>
          </p:cNvSpPr>
          <p:nvPr>
            <p:ph type="body" idx="1"/>
          </p:nvPr>
        </p:nvSpPr>
        <p:spPr>
          <a:xfrm>
            <a:off x="387631" y="1135685"/>
            <a:ext cx="5481638" cy="4983163"/>
          </a:xfrm>
        </p:spPr>
        <p:txBody>
          <a:bodyPr/>
          <a:lstStyle/>
          <a:p>
            <a:r>
              <a:rPr lang="en-US" dirty="0" smtClean="0"/>
              <a:t>Designated storage areas:</a:t>
            </a:r>
          </a:p>
          <a:p>
            <a:pPr lvl="1"/>
            <a:r>
              <a:rPr lang="en-US" dirty="0" smtClean="0"/>
              <a:t>Store waste and recyclables separately from food and food-contact surfaces</a:t>
            </a:r>
          </a:p>
          <a:p>
            <a:pPr lvl="1"/>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01731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r>
              <a:rPr lang="en-US" dirty="0" smtClean="0"/>
              <a:t>Imminent health hazard:</a:t>
            </a:r>
          </a:p>
          <a:p>
            <a:pPr lvl="1"/>
            <a:r>
              <a:rPr lang="en-US" dirty="0" smtClean="0"/>
              <a:t>A significant threat or danger to health</a:t>
            </a:r>
          </a:p>
          <a:p>
            <a:pPr lvl="1"/>
            <a:r>
              <a:rPr lang="en-US" dirty="0" smtClean="0"/>
              <a:t>Requires immediate correction or closure to prevent injury</a:t>
            </a:r>
          </a:p>
          <a:p>
            <a:r>
              <a:rPr lang="en-US" dirty="0" smtClean="0"/>
              <a:t>Possible imminent health hazards:</a:t>
            </a:r>
          </a:p>
          <a:p>
            <a:pPr lvl="1"/>
            <a:r>
              <a:rPr lang="en-US" dirty="0" smtClean="0"/>
              <a:t>Electrical power outages</a:t>
            </a:r>
          </a:p>
          <a:p>
            <a:pPr lvl="1"/>
            <a:r>
              <a:rPr lang="en-US" dirty="0" smtClean="0"/>
              <a:t>Fire</a:t>
            </a:r>
          </a:p>
          <a:p>
            <a:pPr lvl="1"/>
            <a:r>
              <a:rPr lang="en-US" dirty="0" smtClean="0"/>
              <a:t>Flood</a:t>
            </a:r>
          </a:p>
          <a:p>
            <a:pPr lvl="1"/>
            <a:r>
              <a:rPr lang="en-US" dirty="0" smtClean="0"/>
              <a:t>Sewage backups</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Tree>
    <p:extLst>
      <p:ext uri="{BB962C8B-B14F-4D97-AF65-F5344CB8AC3E}">
        <p14:creationId xmlns:p14="http://schemas.microsoft.com/office/powerpoint/2010/main" val="315700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pPr marL="0" indent="0"/>
            <a:r>
              <a:rPr lang="en-US" dirty="0" smtClean="0">
                <a:latin typeface="Arial Narrow" pitchFamily="34" charset="0"/>
              </a:rPr>
              <a:t>How to respond to a crisis affecting </a:t>
            </a:r>
            <a:br>
              <a:rPr lang="en-US" dirty="0" smtClean="0">
                <a:latin typeface="Arial Narrow" pitchFamily="34" charset="0"/>
              </a:rPr>
            </a:br>
            <a:r>
              <a:rPr lang="en-US" dirty="0" smtClean="0">
                <a:latin typeface="Arial Narrow" pitchFamily="34" charset="0"/>
              </a:rPr>
              <a:t>the facility:</a:t>
            </a:r>
          </a:p>
          <a:p>
            <a:pPr lvl="1"/>
            <a:r>
              <a:rPr lang="en-US" dirty="0" smtClean="0"/>
              <a:t>Determine if there is a significant risk to the safety or security of your food </a:t>
            </a:r>
          </a:p>
          <a:p>
            <a:pPr lvl="1"/>
            <a:r>
              <a:rPr lang="en-US" dirty="0" smtClean="0"/>
              <a:t>If the risk is significant</a:t>
            </a:r>
          </a:p>
          <a:p>
            <a:pPr lvl="2"/>
            <a:r>
              <a:rPr lang="en-US" dirty="0" smtClean="0"/>
              <a:t>Stop service </a:t>
            </a:r>
          </a:p>
          <a:p>
            <a:pPr lvl="2"/>
            <a:r>
              <a:rPr lang="en-US" dirty="0" smtClean="0"/>
              <a:t>Notify the local regulatory authority</a:t>
            </a:r>
          </a:p>
          <a:p>
            <a:pPr lvl="1"/>
            <a:r>
              <a:rPr lang="en-US" dirty="0" smtClean="0"/>
              <a:t>Decide how to correct the problem</a:t>
            </a:r>
          </a:p>
          <a:p>
            <a:pPr lvl="2"/>
            <a:r>
              <a:rPr lang="en-US" dirty="0" smtClean="0"/>
              <a:t>Establish time-temperature control</a:t>
            </a:r>
          </a:p>
          <a:p>
            <a:pPr lvl="2"/>
            <a:r>
              <a:rPr lang="en-US" dirty="0" smtClean="0"/>
              <a:t>Clean and sanitize surfaces</a:t>
            </a:r>
          </a:p>
          <a:p>
            <a:pPr lvl="2"/>
            <a:r>
              <a:rPr lang="en-US" dirty="0" smtClean="0"/>
              <a:t>Verify water is drinkable</a:t>
            </a:r>
          </a:p>
          <a:p>
            <a:pPr lvl="2"/>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Tree>
    <p:extLst>
      <p:ext uri="{BB962C8B-B14F-4D97-AF65-F5344CB8AC3E}">
        <p14:creationId xmlns:p14="http://schemas.microsoft.com/office/powerpoint/2010/main" val="3432844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547551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are the most important things to look for when choosing materials for floors, walls, and ceiling?</a:t>
            </a:r>
            <a:endParaRPr lang="en-US" dirty="0">
              <a:latin typeface="Arial Narrow" charset="0"/>
              <a:cs typeface="+mn-cs"/>
            </a:endParaRPr>
          </a:p>
          <a:p>
            <a:pPr marL="284163" lvl="1" indent="-284163"/>
            <a:r>
              <a:rPr lang="en-US" dirty="0" smtClean="0">
                <a:latin typeface="Arial Narrow" charset="0"/>
              </a:rPr>
              <a:t>The smoothness of the materials</a:t>
            </a:r>
            <a:endParaRPr lang="en-US" sz="2800" dirty="0"/>
          </a:p>
          <a:p>
            <a:pPr marL="284163" lvl="1" indent="-284163"/>
            <a:r>
              <a:rPr lang="en-US" dirty="0" smtClean="0">
                <a:latin typeface="Arial Narrow" charset="0"/>
              </a:rPr>
              <a:t>The durability of the materials</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spTree>
    <p:extLst>
      <p:ext uri="{BB962C8B-B14F-4D97-AF65-F5344CB8AC3E}">
        <p14:creationId xmlns:p14="http://schemas.microsoft.com/office/powerpoint/2010/main" val="302104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standards must equipment food-contact surfaces meet in order to keep food safe? </a:t>
            </a:r>
          </a:p>
          <a:p>
            <a:pPr marL="284163" lvl="1" indent="-284163"/>
            <a:r>
              <a:rPr lang="en-US" dirty="0">
                <a:latin typeface="Arial Narrow" charset="0"/>
              </a:rPr>
              <a:t>N</a:t>
            </a:r>
            <a:r>
              <a:rPr lang="en-US" dirty="0" smtClean="0">
                <a:latin typeface="Arial Narrow" charset="0"/>
              </a:rPr>
              <a:t>onabsorbent</a:t>
            </a:r>
          </a:p>
          <a:p>
            <a:pPr marL="284163" lvl="1" indent="-284163"/>
            <a:r>
              <a:rPr lang="en-US" dirty="0" smtClean="0">
                <a:latin typeface="Arial Narrow" charset="0"/>
              </a:rPr>
              <a:t>Smooth</a:t>
            </a:r>
          </a:p>
          <a:p>
            <a:pPr marL="284163" lvl="1" indent="-284163"/>
            <a:r>
              <a:rPr lang="en-US" dirty="0">
                <a:latin typeface="Arial Narrow" charset="0"/>
              </a:rPr>
              <a:t>Corrosion </a:t>
            </a:r>
            <a:r>
              <a:rPr lang="en-US" dirty="0" smtClean="0">
                <a:latin typeface="Arial Narrow" charset="0"/>
              </a:rPr>
              <a:t>resistant</a:t>
            </a:r>
          </a:p>
          <a:p>
            <a:pPr marL="284163" lvl="1" indent="-284163"/>
            <a:r>
              <a:rPr lang="en-US" dirty="0" smtClean="0">
                <a:latin typeface="Arial Narrow" charset="0"/>
              </a:rPr>
              <a:t>Clean</a:t>
            </a:r>
          </a:p>
          <a:p>
            <a:pPr marL="284163" lvl="1" indent="-284163"/>
            <a:r>
              <a:rPr lang="en-US" dirty="0" smtClean="0">
                <a:latin typeface="Arial Narrow" charset="0"/>
              </a:rPr>
              <a:t>Durable</a:t>
            </a:r>
          </a:p>
          <a:p>
            <a:pPr marL="284163" lvl="1" indent="-284163"/>
            <a:r>
              <a:rPr lang="en-US" dirty="0" smtClean="0">
                <a:latin typeface="Arial Narrow" charset="0"/>
              </a:rPr>
              <a:t>Resistant to damage</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9-19</a:t>
            </a:r>
          </a:p>
        </p:txBody>
      </p:sp>
    </p:spTree>
    <p:extLst>
      <p:ext uri="{BB962C8B-B14F-4D97-AF65-F5344CB8AC3E}">
        <p14:creationId xmlns:p14="http://schemas.microsoft.com/office/powerpoint/2010/main" val="24091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151336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0 inches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2 inches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How far should floor-mounted equipment be installed from the floor?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08132"/>
            <a:ext cx="27432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Standing mixer</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4 inches</a:t>
            </a:r>
            <a:endParaRPr lang="en-US" sz="2400" b="1" dirty="0">
              <a:solidFill>
                <a:srgbClr val="000000"/>
              </a:solidFill>
              <a:latin typeface="Arial Narrow"/>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3" name="Text Box 6"/>
          <p:cNvSpPr txBox="1">
            <a:spLocks noChangeArrowheads="1"/>
          </p:cNvSpPr>
          <p:nvPr/>
        </p:nvSpPr>
        <p:spPr bwMode="auto">
          <a:xfrm>
            <a:off x="3810000" y="310331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6 inches</a:t>
            </a:r>
            <a:endParaRPr lang="en-US" sz="2400" b="1" dirty="0">
              <a:solidFill>
                <a:srgbClr val="000000"/>
              </a:solidFill>
              <a:latin typeface="Arial Narrow"/>
            </a:endParaRPr>
          </a:p>
        </p:txBody>
      </p:sp>
    </p:spTree>
    <p:extLst>
      <p:ext uri="{BB962C8B-B14F-4D97-AF65-F5344CB8AC3E}">
        <p14:creationId xmlns:p14="http://schemas.microsoft.com/office/powerpoint/2010/main" val="13198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factors must dishwashers have the ability to measure? </a:t>
            </a:r>
          </a:p>
          <a:p>
            <a:pPr marL="284163" lvl="1" indent="-284163"/>
            <a:r>
              <a:rPr lang="en-US" dirty="0" smtClean="0">
                <a:latin typeface="Arial Narrow" charset="0"/>
              </a:rPr>
              <a:t>Water temperature</a:t>
            </a:r>
          </a:p>
          <a:p>
            <a:pPr marL="284163" lvl="1" indent="-284163"/>
            <a:r>
              <a:rPr lang="en-US" dirty="0" smtClean="0">
                <a:latin typeface="Arial Narrow" charset="0"/>
              </a:rPr>
              <a:t>Water pressure</a:t>
            </a:r>
          </a:p>
          <a:p>
            <a:pPr marL="284163" lvl="1" indent="-284163"/>
            <a:r>
              <a:rPr lang="en-US" dirty="0" smtClean="0">
                <a:latin typeface="Arial Narrow" charset="0"/>
              </a:rPr>
              <a:t>Cleaning and sanitizing chemical concentration</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9-21</a:t>
            </a:r>
          </a:p>
        </p:txBody>
      </p:sp>
    </p:spTree>
    <p:extLst>
      <p:ext uri="{BB962C8B-B14F-4D97-AF65-F5344CB8AC3E}">
        <p14:creationId xmlns:p14="http://schemas.microsoft.com/office/powerpoint/2010/main" val="16009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missing from this handwashing station?</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375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How can backflow be prevented? </a:t>
            </a:r>
          </a:p>
          <a:p>
            <a:pPr marL="284163" lvl="1" indent="-284163"/>
            <a:r>
              <a:rPr lang="en-US" dirty="0" smtClean="0">
                <a:latin typeface="Arial Narrow" charset="0"/>
              </a:rPr>
              <a:t>Avoid creating a cross-connection</a:t>
            </a:r>
          </a:p>
          <a:p>
            <a:pPr marL="284163" lvl="1" indent="-284163"/>
            <a:r>
              <a:rPr lang="en-US" dirty="0" smtClean="0">
                <a:latin typeface="Arial Narrow" charset="0"/>
              </a:rPr>
              <a:t>Install a backflow prevention device</a:t>
            </a:r>
          </a:p>
          <a:p>
            <a:pPr marL="284163" lvl="1" indent="-284163"/>
            <a:r>
              <a:rPr lang="en-US" dirty="0" smtClean="0">
                <a:latin typeface="Arial Narrow" charset="0"/>
              </a:rPr>
              <a:t>Create an air gap</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9-23</a:t>
            </a:r>
          </a:p>
        </p:txBody>
      </p:sp>
    </p:spTree>
    <p:extLst>
      <p:ext uri="{BB962C8B-B14F-4D97-AF65-F5344CB8AC3E}">
        <p14:creationId xmlns:p14="http://schemas.microsoft.com/office/powerpoint/2010/main" val="1293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can be done to keep garbage from contaminating food </a:t>
            </a:r>
            <a:br>
              <a:rPr lang="en-US" dirty="0" smtClean="0">
                <a:latin typeface="Arial Narrow" charset="0"/>
                <a:cs typeface="+mn-cs"/>
              </a:rPr>
            </a:br>
            <a:r>
              <a:rPr lang="en-US" dirty="0" smtClean="0">
                <a:latin typeface="Arial Narrow" charset="0"/>
                <a:cs typeface="+mn-cs"/>
              </a:rPr>
              <a:t>and equipment? </a:t>
            </a:r>
          </a:p>
          <a:p>
            <a:pPr marL="284163" lvl="1" indent="-284163"/>
            <a:r>
              <a:rPr lang="en-US" dirty="0">
                <a:latin typeface="Arial Narrow" charset="0"/>
              </a:rPr>
              <a:t>R</a:t>
            </a:r>
            <a:r>
              <a:rPr lang="en-US" dirty="0" smtClean="0">
                <a:latin typeface="Arial Narrow" charset="0"/>
              </a:rPr>
              <a:t>emove it from prep areas quickly </a:t>
            </a:r>
          </a:p>
          <a:p>
            <a:pPr marL="284163" lvl="1" indent="-284163"/>
            <a:r>
              <a:rPr lang="en-US" dirty="0" smtClean="0">
                <a:latin typeface="Arial Narrow" charset="0"/>
              </a:rPr>
              <a:t>Clean garbage containers frequently</a:t>
            </a:r>
          </a:p>
          <a:p>
            <a:pPr marL="284163" lvl="1" indent="-284163"/>
            <a:r>
              <a:rPr lang="en-US" dirty="0" smtClean="0">
                <a:latin typeface="Arial Narrow" charset="0"/>
              </a:rPr>
              <a:t>Purchase leak proof, waterproof, and pest proof containers</a:t>
            </a:r>
          </a:p>
          <a:p>
            <a:pPr marL="284163" lvl="1" indent="-284163"/>
            <a:r>
              <a:rPr lang="en-US" dirty="0" smtClean="0">
                <a:latin typeface="Arial Narrow" charset="0"/>
              </a:rPr>
              <a:t>Cover containers when not in use</a:t>
            </a:r>
          </a:p>
          <a:p>
            <a:pPr marL="284163" lvl="1" indent="-284163"/>
            <a:r>
              <a:rPr lang="en-US" dirty="0" smtClean="0">
                <a:latin typeface="Arial Narrow" charset="0"/>
              </a:rPr>
              <a:t>Store waste and recyclables separately from food and food-contact surfaces</a:t>
            </a:r>
          </a:p>
          <a:p>
            <a:pPr marL="284163" lvl="1" indent="-284163"/>
            <a:r>
              <a:rPr lang="en-US" dirty="0" smtClean="0">
                <a:latin typeface="Arial Narrow" charset="0"/>
              </a:rPr>
              <a:t>Make sure outdoor containers have tight-fitting lids and keep them covered</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9-24</a:t>
            </a:r>
          </a:p>
        </p:txBody>
      </p:sp>
    </p:spTree>
    <p:extLst>
      <p:ext uri="{BB962C8B-B14F-4D97-AF65-F5344CB8AC3E}">
        <p14:creationId xmlns:p14="http://schemas.microsoft.com/office/powerpoint/2010/main" val="131088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should be done if there is a sewer backup in the facility? </a:t>
            </a:r>
          </a:p>
          <a:p>
            <a:pPr marL="284163" lvl="1" indent="-284163"/>
            <a:r>
              <a:rPr lang="en-US" dirty="0" smtClean="0">
                <a:latin typeface="Arial Narrow" charset="0"/>
              </a:rPr>
              <a:t>Determine if there is a significant risk to the safety or security of food</a:t>
            </a:r>
          </a:p>
          <a:p>
            <a:pPr marL="631635" lvl="2" indent="-284163"/>
            <a:r>
              <a:rPr lang="en-US" dirty="0" smtClean="0">
                <a:latin typeface="Arial Narrow" charset="0"/>
              </a:rPr>
              <a:t>Stop service if the risk is significant</a:t>
            </a:r>
          </a:p>
          <a:p>
            <a:pPr marL="631635" lvl="2" indent="-284163"/>
            <a:r>
              <a:rPr lang="en-US" dirty="0" smtClean="0">
                <a:latin typeface="Arial Narrow" charset="0"/>
              </a:rPr>
              <a:t>Notify the local regulatory authority</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9-25</a:t>
            </a:r>
          </a:p>
        </p:txBody>
      </p:sp>
    </p:spTree>
    <p:extLst>
      <p:ext uri="{BB962C8B-B14F-4D97-AF65-F5344CB8AC3E}">
        <p14:creationId xmlns:p14="http://schemas.microsoft.com/office/powerpoint/2010/main" val="28526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Pests vs. PCO’s…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2338244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2864083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35685"/>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val="2428813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35685"/>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60" y="1222312"/>
            <a:ext cx="1408176" cy="1408176"/>
          </a:xfrm>
          <a:prstGeom prst="rect">
            <a:avLst/>
          </a:prstGeom>
        </p:spPr>
      </p:pic>
    </p:spTree>
    <p:extLst>
      <p:ext uri="{BB962C8B-B14F-4D97-AF65-F5344CB8AC3E}">
        <p14:creationId xmlns:p14="http://schemas.microsoft.com/office/powerpoint/2010/main" val="201882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35685"/>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9-6</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159567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35686"/>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services 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89474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35686"/>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val="103718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35685"/>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val="1596414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3101</TotalTime>
  <Words>2077</Words>
  <Application>Microsoft Office PowerPoint</Application>
  <PresentationFormat>On-screen Show (4:3)</PresentationFormat>
  <Paragraphs>251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3_SS5e_08_16hr</vt:lpstr>
      <vt:lpstr>PowerPoint Presentation</vt:lpstr>
      <vt:lpstr>DVD</vt:lpstr>
      <vt:lpstr>Additional Content</vt:lpstr>
      <vt:lpstr>Interior Requirements for a Safe Operation</vt:lpstr>
      <vt:lpstr>Equipment Selection</vt:lpstr>
      <vt:lpstr>Installing and Maintaining Equipment</vt:lpstr>
      <vt:lpstr>Dishwashing Machines</vt:lpstr>
      <vt:lpstr>Dishwashing Machines</vt:lpstr>
      <vt:lpstr>Three-Compartment Sinks</vt:lpstr>
      <vt:lpstr>Handwashing Stations</vt:lpstr>
      <vt:lpstr>Water and Plumbing</vt:lpstr>
      <vt:lpstr>Water and Plumbing</vt:lpstr>
      <vt:lpstr>Lighting</vt:lpstr>
      <vt:lpstr>Garbage</vt:lpstr>
      <vt:lpstr>Emergencies That Affect the Facility</vt:lpstr>
      <vt:lpstr>Emergencies That Affect the Facility</vt:lpstr>
      <vt:lpstr>Review</vt:lpstr>
      <vt:lpstr>Review</vt:lpstr>
      <vt:lpstr>Review</vt:lpstr>
      <vt:lpstr>Review</vt:lpstr>
      <vt:lpstr>Review</vt:lpstr>
      <vt:lpstr>Review</vt:lpstr>
      <vt:lpstr>Review</vt:lpstr>
      <vt:lpstr>Review</vt:lpstr>
      <vt:lpstr>Review</vt:lpstr>
      <vt:lpstr>Activity</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74</cp:revision>
  <dcterms:created xsi:type="dcterms:W3CDTF">2012-06-01T15:28:49Z</dcterms:created>
  <dcterms:modified xsi:type="dcterms:W3CDTF">2014-07-09T12:17:08Z</dcterms:modified>
</cp:coreProperties>
</file>