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47A8F-A197-4018-BC14-B23CCDC32EF7}"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5FFA4-CEBA-4C41-8405-953EB8F4240D}" type="slidenum">
              <a:rPr lang="en-US" smtClean="0"/>
              <a:t>‹#›</a:t>
            </a:fld>
            <a:endParaRPr lang="en-US"/>
          </a:p>
        </p:txBody>
      </p:sp>
    </p:spTree>
    <p:extLst>
      <p:ext uri="{BB962C8B-B14F-4D97-AF65-F5344CB8AC3E}">
        <p14:creationId xmlns:p14="http://schemas.microsoft.com/office/powerpoint/2010/main" val="190297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Image Placeholder 1"/>
          <p:cNvSpPr>
            <a:spLocks noGrp="1" noRot="1" noChangeAspect="1" noTextEdit="1"/>
          </p:cNvSpPr>
          <p:nvPr>
            <p:ph type="sldImg"/>
          </p:nvPr>
        </p:nvSpPr>
        <p:spPr>
          <a:ln/>
        </p:spPr>
      </p:sp>
      <p:sp>
        <p:nvSpPr>
          <p:cNvPr id="5324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5324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23550A1-27FD-E840-B540-0850F7B9DEF2}" type="slidenum">
              <a:rPr lang="en-US">
                <a:solidFill>
                  <a:prstClr val="black"/>
                </a:solidFill>
                <a:latin typeface="Arial" charset="0"/>
              </a:rPr>
              <a:pPr/>
              <a:t>1</a:t>
            </a:fld>
            <a:endParaRPr lang="en-US">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BFEC426-7EC4-9C42-AF68-2BD5D648B0E0}" type="slidenum">
              <a:rPr lang="en-US">
                <a:solidFill>
                  <a:prstClr val="black"/>
                </a:solidFill>
                <a:latin typeface="Arial" charset="0"/>
                <a:ea typeface="ＭＳ Ｐゴシック" charset="0"/>
                <a:cs typeface="ＭＳ Ｐゴシック" charset="0"/>
              </a:rPr>
              <a:pPr/>
              <a:t>10</a:t>
            </a:fld>
            <a:endParaRPr lang="en-US">
              <a:solidFill>
                <a:prstClr val="black"/>
              </a:solidFill>
              <a:latin typeface="Arial" charset="0"/>
              <a:ea typeface="ＭＳ Ｐゴシック" charset="0"/>
              <a:cs typeface="ＭＳ Ｐゴシック" charset="0"/>
            </a:endParaRPr>
          </a:p>
        </p:txBody>
      </p:sp>
      <p:sp>
        <p:nvSpPr>
          <p:cNvPr id="541699" name="Rectangle 2"/>
          <p:cNvSpPr>
            <a:spLocks noGrp="1" noRot="1" noChangeAspect="1" noChangeArrowheads="1" noTextEdit="1"/>
          </p:cNvSpPr>
          <p:nvPr>
            <p:ph type="sldImg"/>
          </p:nvPr>
        </p:nvSpPr>
        <p:spPr>
          <a:ln/>
        </p:spPr>
      </p:sp>
      <p:sp>
        <p:nvSpPr>
          <p:cNvPr id="541700" name="Rectangle 3"/>
          <p:cNvSpPr>
            <a:spLocks noGrp="1" noChangeArrowheads="1"/>
          </p:cNvSpPr>
          <p:nvPr>
            <p:ph type="body" idx="1"/>
          </p:nvPr>
        </p:nvSpPr>
        <p:spPr>
          <a:xfrm>
            <a:off x="857250" y="4365885"/>
            <a:ext cx="5140394" cy="436588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r>
              <a:rPr lang="en-US" b="1" dirty="0">
                <a:latin typeface="Times New Roman" charset="0"/>
              </a:rPr>
              <a:t>Instructor Notes</a:t>
            </a:r>
          </a:p>
          <a:p>
            <a:pPr marL="112163" indent="-112163">
              <a:buFontTx/>
              <a:buChar char="•"/>
            </a:pPr>
            <a:r>
              <a:rPr lang="en-US" dirty="0">
                <a:latin typeface="Times New Roman" charset="0"/>
              </a:rPr>
              <a:t>Long fingernails may be hard to keep clean and can rip gloves. They can also chip and become physical contaminants.</a:t>
            </a:r>
          </a:p>
          <a:p>
            <a:pPr marL="112163" indent="-112163">
              <a:buFontTx/>
              <a:buChar char="•"/>
            </a:pPr>
            <a:r>
              <a:rPr lang="en-US" dirty="0">
                <a:latin typeface="Times New Roman" charset="0"/>
              </a:rPr>
              <a:t>Fingernails should be kept trimmed and filed. This will allow nails to be cleaned easily. Ragged nails can be hard to keep clean. They may also hold pathogens and break off—becoming physical contaminants.</a:t>
            </a:r>
          </a:p>
          <a:p>
            <a:pPr marL="112163" indent="-112163">
              <a:buFontTx/>
              <a:buChar char="•"/>
            </a:pPr>
            <a:r>
              <a:rPr lang="en-US" dirty="0">
                <a:latin typeface="Times New Roman" charset="0"/>
              </a:rPr>
              <a:t>Do not wear false fingernails. They can be hard to keep clean. False fingernails also can break off into food. Some local regulatory authorities allow false nails if single-use gloves are worn.</a:t>
            </a:r>
          </a:p>
          <a:p>
            <a:pPr marL="112163" indent="-112163">
              <a:buFontTx/>
              <a:buChar char="•"/>
            </a:pPr>
            <a:r>
              <a:rPr lang="en-US" dirty="0">
                <a:latin typeface="Times New Roman" charset="0"/>
              </a:rPr>
              <a:t>Do not wear nail polish. It can disguise dirt under nails and may flake off into food. Some regulatory authorities allow polished nails if single-use gloves are worn.</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A7AC2294-B48F-3649-A1D3-E1E41AFBC7A9}" type="slidenum">
              <a:rPr lang="en-US">
                <a:solidFill>
                  <a:srgbClr val="000000"/>
                </a:solidFill>
                <a:latin typeface="Arial" charset="0"/>
                <a:ea typeface="ＭＳ Ｐゴシック" charset="0"/>
                <a:cs typeface="ＭＳ Ｐゴシック" charset="0"/>
              </a:rPr>
              <a:pPr/>
              <a:t>100</a:t>
            </a:fld>
            <a:endParaRPr lang="en-US">
              <a:solidFill>
                <a:srgbClr val="000000"/>
              </a:solidFill>
              <a:latin typeface="Arial" charset="0"/>
              <a:ea typeface="ＭＳ Ｐゴシック" charset="0"/>
              <a:cs typeface="ＭＳ Ｐゴシック" charset="0"/>
            </a:endParaRPr>
          </a:p>
        </p:txBody>
      </p:sp>
      <p:sp>
        <p:nvSpPr>
          <p:cNvPr id="633859" name="Rectangle 2"/>
          <p:cNvSpPr>
            <a:spLocks noGrp="1" noRot="1" noChangeAspect="1" noChangeArrowheads="1" noTextEdit="1"/>
          </p:cNvSpPr>
          <p:nvPr>
            <p:ph type="sldImg"/>
          </p:nvPr>
        </p:nvSpPr>
        <p:spPr>
          <a:xfrm>
            <a:off x="1144588" y="685800"/>
            <a:ext cx="4572000" cy="3429000"/>
          </a:xfrm>
          <a:ln/>
        </p:spPr>
      </p:sp>
      <p:sp>
        <p:nvSpPr>
          <p:cNvPr id="462852" name="Rectangle 3"/>
          <p:cNvSpPr>
            <a:spLocks noGrp="1" noChangeArrowheads="1"/>
          </p:cNvSpPr>
          <p:nvPr>
            <p:ph type="body" idx="1"/>
          </p:nvPr>
        </p:nvSpPr>
        <p:spPr>
          <a:xfrm>
            <a:off x="851038" y="4392431"/>
            <a:ext cx="5485158" cy="4114487"/>
          </a:xfrm>
        </p:spPr>
        <p:txBody>
          <a:bodyPr lIns="91811" tIns="45904" rIns="91811" bIns="45904"/>
          <a:lstStyle/>
          <a:p>
            <a:pPr marL="112151" indent="-112151">
              <a:defRPr/>
            </a:pPr>
            <a:r>
              <a:rPr lang="en-US" b="1" dirty="0" smtClean="0">
                <a:ea typeface="+mn-ea"/>
              </a:rPr>
              <a:t>Instructor Notes</a:t>
            </a:r>
          </a:p>
          <a:p>
            <a:pPr marL="112151" indent="-112151">
              <a:buFontTx/>
              <a:buChar char="•"/>
              <a:defRPr/>
            </a:pPr>
            <a:r>
              <a:rPr lang="en-US" dirty="0" smtClean="0">
                <a:ea typeface="+mn-ea"/>
              </a:rPr>
              <a:t>Some operations partially cook food during prep and then finish cooking it just before service. You must follow the steps in the slide if you plan to partially cook meat, seafood, poultry, or eggs; or dishes containing these items.</a:t>
            </a:r>
          </a:p>
          <a:p>
            <a:pPr marL="112151" indent="-112151">
              <a:buFontTx/>
              <a:buChar char="•"/>
              <a:defRPr/>
            </a:pPr>
            <a:r>
              <a:rPr lang="en-US" dirty="0" smtClean="0">
                <a:ea typeface="+mn-ea"/>
              </a:rPr>
              <a:t>Your local regulatory authority may require you to have written procedures that explain how the food cooked by this process will be prepped and stored. These procedures must be approved by the regulatory authority and describe the following:</a:t>
            </a:r>
          </a:p>
          <a:p>
            <a:pPr marL="336450" lvl="1" indent="-112151">
              <a:buFontTx/>
              <a:buChar char="•"/>
              <a:defRPr/>
            </a:pPr>
            <a:r>
              <a:rPr lang="en-US" dirty="0" smtClean="0">
                <a:ea typeface="+mn-ea"/>
              </a:rPr>
              <a:t>How the requirements will be monitored and documented</a:t>
            </a:r>
          </a:p>
          <a:p>
            <a:pPr marL="336450" lvl="1" indent="-112151">
              <a:buFontTx/>
              <a:buChar char="•"/>
              <a:defRPr/>
            </a:pPr>
            <a:r>
              <a:rPr lang="en-US" dirty="0" smtClean="0">
                <a:ea typeface="+mn-ea"/>
              </a:rPr>
              <a:t>Which corrective actions will be taken if requirements are not met</a:t>
            </a:r>
          </a:p>
          <a:p>
            <a:pPr marL="336450" lvl="1" indent="-112151">
              <a:buFontTx/>
              <a:buChar char="•"/>
              <a:defRPr/>
            </a:pPr>
            <a:r>
              <a:rPr lang="en-US" dirty="0" smtClean="0">
                <a:ea typeface="+mn-ea"/>
              </a:rPr>
              <a:t>How these food items will be marked after initial cooking to indicate that they need further cooking</a:t>
            </a:r>
          </a:p>
          <a:p>
            <a:pPr marL="336450" lvl="1" indent="-112151">
              <a:buFontTx/>
              <a:buChar char="•"/>
              <a:defRPr/>
            </a:pPr>
            <a:r>
              <a:rPr lang="en-US" dirty="0" smtClean="0">
                <a:ea typeface="+mn-ea"/>
              </a:rPr>
              <a:t>How these food items will be separated from ready-to-eat food during storage, once initial cooking is complete</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679D7036-D962-3C45-AAC0-4CA57E9EC906}" type="slidenum">
              <a:rPr lang="en-US">
                <a:solidFill>
                  <a:prstClr val="black"/>
                </a:solidFill>
                <a:latin typeface="Arial" charset="0"/>
                <a:ea typeface="ＭＳ Ｐゴシック" charset="0"/>
                <a:cs typeface="ＭＳ Ｐゴシック" charset="0"/>
              </a:rPr>
              <a:pPr/>
              <a:t>101</a:t>
            </a:fld>
            <a:endParaRPr lang="en-US">
              <a:solidFill>
                <a:prstClr val="black"/>
              </a:solidFill>
              <a:latin typeface="Arial" charset="0"/>
              <a:ea typeface="ＭＳ Ｐゴシック" charset="0"/>
              <a:cs typeface="ＭＳ Ｐゴシック" charset="0"/>
            </a:endParaRPr>
          </a:p>
        </p:txBody>
      </p:sp>
      <p:sp>
        <p:nvSpPr>
          <p:cNvPr id="634883" name="Rectangle 2"/>
          <p:cNvSpPr>
            <a:spLocks noGrp="1" noRot="1" noChangeAspect="1" noChangeArrowheads="1" noTextEdit="1"/>
          </p:cNvSpPr>
          <p:nvPr>
            <p:ph type="sldImg"/>
          </p:nvPr>
        </p:nvSpPr>
        <p:spPr>
          <a:xfrm>
            <a:off x="1143000" y="687388"/>
            <a:ext cx="4572000" cy="3429000"/>
          </a:xfrm>
          <a:ln/>
        </p:spPr>
      </p:sp>
      <p:sp>
        <p:nvSpPr>
          <p:cNvPr id="465924" name="Rectangle 3"/>
          <p:cNvSpPr>
            <a:spLocks noGrp="1" noChangeArrowheads="1"/>
          </p:cNvSpPr>
          <p:nvPr>
            <p:ph type="body" idx="1"/>
          </p:nvPr>
        </p:nvSpPr>
        <p:spPr>
          <a:xfrm>
            <a:off x="914711" y="4395554"/>
            <a:ext cx="5028579"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0605" indent="-110605"/>
            <a:r>
              <a:rPr lang="en-US" b="1" dirty="0">
                <a:latin typeface="Times New Roman" charset="0"/>
                <a:ea typeface="ＭＳ Ｐゴシック" charset="0"/>
                <a:cs typeface="ＭＳ Ｐゴシック" charset="0"/>
              </a:rPr>
              <a:t>Instructor Notes</a:t>
            </a:r>
          </a:p>
          <a:p>
            <a:pPr marL="110605" indent="-110605">
              <a:buFontTx/>
              <a:buChar char="•"/>
            </a:pPr>
            <a:r>
              <a:rPr lang="en-US" dirty="0">
                <a:latin typeface="Times New Roman" charset="0"/>
                <a:ea typeface="ＭＳ Ｐゴシック" charset="0"/>
                <a:cs typeface="ＭＳ Ｐゴシック" charset="0"/>
              </a:rPr>
              <a:t>As you know, pathogens grow well in the temperature danger zone. However, they grow much faster at temperatures between 125°F and 70°F (52°C and 21°C). Food must pass through this temperature range quickly to reduce this growth. </a:t>
            </a:r>
          </a:p>
          <a:p>
            <a:pPr marL="110605" indent="-110605">
              <a:buFontTx/>
              <a:buChar char="•"/>
            </a:pPr>
            <a:r>
              <a:rPr lang="en-US" dirty="0">
                <a:latin typeface="Times New Roman" charset="0"/>
                <a:ea typeface="ＭＳ Ｐゴシック" charset="0"/>
                <a:cs typeface="ＭＳ Ｐゴシック" charset="0"/>
              </a:rPr>
              <a:t>Cool TCS food from 135°F (57°C) to 41°F (5°C) or lower within six hours.</a:t>
            </a:r>
          </a:p>
          <a:p>
            <a:pPr marL="110605" indent="-110605">
              <a:buFontTx/>
              <a:buChar char="•"/>
            </a:pPr>
            <a:r>
              <a:rPr lang="en-US" dirty="0">
                <a:latin typeface="Times New Roman" charset="0"/>
                <a:ea typeface="ＭＳ Ｐゴシック" charset="0"/>
                <a:cs typeface="ＭＳ Ｐゴシック" charset="0"/>
              </a:rPr>
              <a:t>First, cool food from 135˚F to 70˚F (57˚C to 21˚C) within two hours. </a:t>
            </a:r>
          </a:p>
          <a:p>
            <a:pPr marL="110605" indent="-110605">
              <a:buFontTx/>
              <a:buChar char="•"/>
            </a:pPr>
            <a:r>
              <a:rPr lang="en-US" dirty="0">
                <a:latin typeface="Times New Roman" charset="0"/>
                <a:ea typeface="ＭＳ Ｐゴシック" charset="0"/>
                <a:cs typeface="ＭＳ Ｐゴシック" charset="0"/>
              </a:rPr>
              <a:t>Then cool it to 41˚F (5˚C) or lower in the next four hours.</a:t>
            </a:r>
          </a:p>
          <a:p>
            <a:pPr marL="110605" indent="-110605">
              <a:buFontTx/>
              <a:buChar char="•"/>
            </a:pPr>
            <a:r>
              <a:rPr lang="en-US" dirty="0">
                <a:latin typeface="Times New Roman" charset="0"/>
                <a:ea typeface="ＭＳ Ｐゴシック" charset="0"/>
                <a:cs typeface="ＭＳ Ｐゴシック" charset="0"/>
              </a:rPr>
              <a:t>If food has not reached 70˚F (21˚C) within two hours, it must be reheated and then cooled again</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2C651F31-F5F4-F948-9C42-D34EF9035A04}" type="slidenum">
              <a:rPr lang="en-US">
                <a:solidFill>
                  <a:prstClr val="black"/>
                </a:solidFill>
                <a:latin typeface="Arial" charset="0"/>
                <a:ea typeface="ＭＳ Ｐゴシック" charset="0"/>
                <a:cs typeface="ＭＳ Ｐゴシック" charset="0"/>
              </a:rPr>
              <a:pPr/>
              <a:t>102</a:t>
            </a:fld>
            <a:endParaRPr lang="en-US">
              <a:solidFill>
                <a:prstClr val="black"/>
              </a:solidFill>
              <a:latin typeface="Arial" charset="0"/>
              <a:ea typeface="ＭＳ Ｐゴシック" charset="0"/>
              <a:cs typeface="ＭＳ Ｐゴシック" charset="0"/>
            </a:endParaRPr>
          </a:p>
        </p:txBody>
      </p:sp>
      <p:sp>
        <p:nvSpPr>
          <p:cNvPr id="635907"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7C93AA7F-A6D1-B541-83D7-46603DBBC0A9}" type="slidenum">
              <a:rPr lang="en-US">
                <a:solidFill>
                  <a:prstClr val="black"/>
                </a:solidFill>
                <a:latin typeface="Arial" charset="0"/>
                <a:ea typeface="ＭＳ Ｐゴシック" charset="0"/>
                <a:cs typeface="ＭＳ Ｐゴシック" charset="0"/>
              </a:rPr>
              <a:pPr/>
              <a:t>103</a:t>
            </a:fld>
            <a:endParaRPr lang="en-US">
              <a:solidFill>
                <a:prstClr val="black"/>
              </a:solidFill>
              <a:latin typeface="Arial" charset="0"/>
              <a:ea typeface="ＭＳ Ｐゴシック" charset="0"/>
              <a:cs typeface="ＭＳ Ｐゴシック" charset="0"/>
            </a:endParaRPr>
          </a:p>
        </p:txBody>
      </p:sp>
      <p:sp>
        <p:nvSpPr>
          <p:cNvPr id="636931" name="Rectangle 2"/>
          <p:cNvSpPr>
            <a:spLocks noGrp="1" noRot="1" noChangeAspect="1" noChangeArrowheads="1" noTextEdit="1"/>
          </p:cNvSpPr>
          <p:nvPr>
            <p:ph type="sldImg"/>
          </p:nvPr>
        </p:nvSpPr>
        <p:spPr>
          <a:xfrm>
            <a:off x="1144588" y="685800"/>
            <a:ext cx="4572000" cy="3429000"/>
          </a:xfrm>
          <a:ln/>
        </p:spPr>
      </p:sp>
      <p:sp>
        <p:nvSpPr>
          <p:cNvPr id="2" name="TextBox 1"/>
          <p:cNvSpPr txBox="1"/>
          <p:nvPr/>
        </p:nvSpPr>
        <p:spPr>
          <a:xfrm>
            <a:off x="745435" y="4459574"/>
            <a:ext cx="4919870" cy="1198596"/>
          </a:xfrm>
          <a:prstGeom prst="rect">
            <a:avLst/>
          </a:prstGeom>
          <a:noFill/>
        </p:spPr>
        <p:txBody>
          <a:bodyPr lIns="89725" tIns="44862" rIns="89725" bIns="44862">
            <a:spAutoFit/>
          </a:bodyPr>
          <a:lstStyle/>
          <a:p>
            <a:pPr fontAlgn="base">
              <a:spcBef>
                <a:spcPct val="0"/>
              </a:spcBef>
              <a:spcAft>
                <a:spcPct val="0"/>
              </a:spcAft>
              <a:defRPr/>
            </a:pPr>
            <a:r>
              <a:rPr lang="en-US" sz="1200" b="1" dirty="0">
                <a:solidFill>
                  <a:srgbClr val="FFFFFF"/>
                </a:solidFill>
                <a:latin typeface="Times New Roman" pitchFamily="18" charset="0"/>
                <a:cs typeface="Times New Roman" pitchFamily="18" charset="0"/>
              </a:rPr>
              <a:t>Instructor Notes</a:t>
            </a:r>
          </a:p>
          <a:p>
            <a:pPr marL="168235" indent="-168235" fontAlgn="base">
              <a:spcBef>
                <a:spcPct val="0"/>
              </a:spcBef>
              <a:spcAft>
                <a:spcPct val="0"/>
              </a:spcAft>
              <a:buFont typeface="Arial" pitchFamily="34" charset="0"/>
              <a:buChar char="•"/>
              <a:defRPr/>
            </a:pPr>
            <a:r>
              <a:rPr lang="en-US" sz="1200" b="1" dirty="0">
                <a:solidFill>
                  <a:srgbClr val="FFFFFF"/>
                </a:solidFill>
                <a:latin typeface="Times New Roman" pitchFamily="18" charset="0"/>
                <a:cs typeface="Times New Roman" pitchFamily="18" charset="0"/>
              </a:rPr>
              <a:t>The denser the food, the more slowly it will cool. </a:t>
            </a:r>
          </a:p>
          <a:p>
            <a:pPr marL="168235" indent="-168235" fontAlgn="base">
              <a:spcBef>
                <a:spcPct val="0"/>
              </a:spcBef>
              <a:spcAft>
                <a:spcPct val="0"/>
              </a:spcAft>
              <a:buFont typeface="Arial" pitchFamily="34" charset="0"/>
              <a:buChar char="•"/>
              <a:defRPr/>
            </a:pPr>
            <a:r>
              <a:rPr lang="en-US" sz="1200" b="1" dirty="0">
                <a:solidFill>
                  <a:srgbClr val="FFFFFF"/>
                </a:solidFill>
                <a:latin typeface="Times New Roman" pitchFamily="18" charset="0"/>
                <a:cs typeface="Times New Roman" pitchFamily="18" charset="0"/>
              </a:rPr>
              <a:t>Large food items cool more slowly than smaller items. To let food cool faster, you should reduce its size. Cut large food items into smaller pieces. Divide large containers of food into smaller containers or shallow pans.</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B06DBECC-E69B-DF42-BD3F-7B1A94D10CE7}" type="slidenum">
              <a:rPr lang="en-US">
                <a:solidFill>
                  <a:prstClr val="black"/>
                </a:solidFill>
                <a:latin typeface="Arial" charset="0"/>
                <a:ea typeface="ＭＳ Ｐゴシック" charset="0"/>
                <a:cs typeface="ＭＳ Ｐゴシック" charset="0"/>
              </a:rPr>
              <a:pPr/>
              <a:t>104</a:t>
            </a:fld>
            <a:endParaRPr lang="en-US">
              <a:solidFill>
                <a:prstClr val="black"/>
              </a:solidFill>
              <a:latin typeface="Arial" charset="0"/>
              <a:ea typeface="ＭＳ Ｐゴシック" charset="0"/>
              <a:cs typeface="ＭＳ Ｐゴシック" charset="0"/>
            </a:endParaRPr>
          </a:p>
        </p:txBody>
      </p:sp>
      <p:sp>
        <p:nvSpPr>
          <p:cNvPr id="637955" name="Rectangle 2"/>
          <p:cNvSpPr>
            <a:spLocks noGrp="1" noRot="1" noChangeAspect="1" noChangeArrowheads="1" noTextEdit="1"/>
          </p:cNvSpPr>
          <p:nvPr>
            <p:ph type="sldImg"/>
          </p:nvPr>
        </p:nvSpPr>
        <p:spPr>
          <a:xfrm>
            <a:off x="1144588" y="685800"/>
            <a:ext cx="4572000" cy="3429000"/>
          </a:xfrm>
          <a:ln/>
        </p:spPr>
      </p:sp>
      <p:sp>
        <p:nvSpPr>
          <p:cNvPr id="468996" name="Rectangle 3"/>
          <p:cNvSpPr>
            <a:spLocks noGrp="1" noChangeArrowheads="1"/>
          </p:cNvSpPr>
          <p:nvPr>
            <p:ph type="body" idx="1"/>
          </p:nvPr>
        </p:nvSpPr>
        <p:spPr>
          <a:xfrm>
            <a:off x="857250" y="4395554"/>
            <a:ext cx="5202514"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16" tIns="45907" rIns="91816" bIns="45907"/>
          <a:lstStyle/>
          <a:p>
            <a:pPr marL="112157" indent="-112157">
              <a:defRPr/>
            </a:pPr>
            <a:r>
              <a:rPr lang="en-US" b="1" dirty="0">
                <a:latin typeface="Times New Roman" charset="0"/>
                <a:ea typeface="+mn-ea"/>
              </a:rPr>
              <a:t>Instructor Notes</a:t>
            </a:r>
            <a:endParaRPr lang="en-US" dirty="0">
              <a:latin typeface="Times New Roman" charset="0"/>
              <a:ea typeface="+mn-ea"/>
            </a:endParaRPr>
          </a:p>
          <a:p>
            <a:pPr marL="112157" indent="-112157">
              <a:buFontTx/>
              <a:buChar char="•"/>
              <a:defRPr/>
            </a:pPr>
            <a:r>
              <a:rPr lang="en-US" dirty="0">
                <a:latin typeface="Times New Roman" charset="0"/>
                <a:ea typeface="+mn-ea"/>
              </a:rPr>
              <a:t>Never cool large amounts of hot food in a cooler. Most coolers are not designed to cool large amounts of hot food quickly. Also, placing hot food in a cooler may not move the food through the temperature danger zone quickly enough. </a:t>
            </a:r>
          </a:p>
          <a:p>
            <a:pPr marL="112157" indent="-112157">
              <a:buFontTx/>
              <a:buChar char="•"/>
              <a:defRPr/>
            </a:pPr>
            <a:r>
              <a:rPr lang="en-US" dirty="0">
                <a:latin typeface="Times New Roman" charset="0"/>
                <a:ea typeface="+mn-ea"/>
              </a:rPr>
              <a:t>After dividing food into smaller containers, place them in a clean prep sink or large pot filled with ice water. Stir the food frequently to cool it faster and more evenly.</a:t>
            </a:r>
          </a:p>
          <a:p>
            <a:pPr marL="112157" indent="-112157">
              <a:buFontTx/>
              <a:buChar char="•"/>
              <a:defRPr/>
            </a:pPr>
            <a:r>
              <a:rPr lang="en-US" dirty="0">
                <a:latin typeface="Times New Roman" charset="0"/>
                <a:ea typeface="+mn-ea"/>
              </a:rPr>
              <a:t>Ice paddles are plastic paddles that can be filled with ice or with water and then frozen. Food stirred with these paddles will cool quickly.</a:t>
            </a:r>
          </a:p>
          <a:p>
            <a:pPr marL="112157" indent="-112157">
              <a:buFontTx/>
              <a:buChar char="•"/>
              <a:defRPr/>
            </a:pPr>
            <a:r>
              <a:rPr lang="en-US" dirty="0">
                <a:latin typeface="Times New Roman" charset="0"/>
                <a:ea typeface="+mn-ea"/>
              </a:rPr>
              <a:t>Blast chillers blast cold air across food at high speeds to remove heat. They are typically used to cool large amounts of food</a:t>
            </a:r>
            <a:r>
              <a:rPr lang="en-US" dirty="0" smtClean="0">
                <a:latin typeface="Times New Roman" charset="0"/>
                <a:ea typeface="+mn-ea"/>
              </a:rPr>
              <a:t>. Tumble chillers tumble bags of hot food in cold water.</a:t>
            </a:r>
            <a:endParaRPr lang="en-US" dirty="0">
              <a:latin typeface="Times New Roman" charset="0"/>
              <a:ea typeface="+mn-ea"/>
            </a:endParaRPr>
          </a:p>
          <a:p>
            <a:pPr marL="112157" indent="-112157">
              <a:buFontTx/>
              <a:buChar char="•"/>
              <a:defRPr/>
            </a:pPr>
            <a:r>
              <a:rPr lang="en-US" dirty="0">
                <a:latin typeface="Times New Roman" charset="0"/>
                <a:ea typeface="+mn-ea"/>
              </a:rPr>
              <a:t>When cooling soups or stews you can add ice or cold water as an ingredient to cool it. To use this method the recipe is made with less water than required. Cold water or ice is then added after cooking to cool the food and provide the remaining water.</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D5AB71DC-94DB-1642-983E-1AE89D678BD6}" type="slidenum">
              <a:rPr lang="en-US">
                <a:solidFill>
                  <a:prstClr val="black"/>
                </a:solidFill>
                <a:latin typeface="Arial" charset="0"/>
                <a:ea typeface="ＭＳ Ｐゴシック" charset="0"/>
                <a:cs typeface="ＭＳ Ｐゴシック" charset="0"/>
              </a:rPr>
              <a:pPr/>
              <a:t>105</a:t>
            </a:fld>
            <a:endParaRPr lang="en-US">
              <a:solidFill>
                <a:prstClr val="black"/>
              </a:solidFill>
              <a:latin typeface="Arial" charset="0"/>
              <a:ea typeface="ＭＳ Ｐゴシック" charset="0"/>
              <a:cs typeface="ＭＳ Ｐゴシック" charset="0"/>
            </a:endParaRPr>
          </a:p>
        </p:txBody>
      </p:sp>
      <p:sp>
        <p:nvSpPr>
          <p:cNvPr id="638979" name="Rectangle 2"/>
          <p:cNvSpPr>
            <a:spLocks noGrp="1" noRot="1" noChangeAspect="1" noChangeArrowheads="1" noTextEdit="1"/>
          </p:cNvSpPr>
          <p:nvPr>
            <p:ph type="sldImg"/>
          </p:nvPr>
        </p:nvSpPr>
        <p:spPr>
          <a:xfrm>
            <a:off x="1144588" y="685800"/>
            <a:ext cx="4572000" cy="3429000"/>
          </a:xfrm>
          <a:ln/>
        </p:spPr>
      </p:sp>
      <p:sp>
        <p:nvSpPr>
          <p:cNvPr id="638980" name="TextBox 1"/>
          <p:cNvSpPr txBox="1">
            <a:spLocks noChangeArrowheads="1"/>
          </p:cNvSpPr>
          <p:nvPr/>
        </p:nvSpPr>
        <p:spPr bwMode="auto">
          <a:xfrm>
            <a:off x="745435" y="4472066"/>
            <a:ext cx="5255315" cy="101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5" tIns="44862" rIns="89725" bIns="44862">
            <a:spAutoFit/>
          </a:bodyPr>
          <a:lstStyle>
            <a:lvl1pPr>
              <a:defRPr sz="1200">
                <a:solidFill>
                  <a:schemeClr val="tx1"/>
                </a:solidFill>
                <a:latin typeface="Times New Roman" charset="0"/>
                <a:ea typeface="ヒラギノ角ゴ Pro W3" charset="0"/>
              </a:defRPr>
            </a:lvl1pPr>
            <a:lvl2pPr marL="742950" indent="-285750">
              <a:defRPr sz="1200">
                <a:solidFill>
                  <a:schemeClr val="tx1"/>
                </a:solidFill>
                <a:latin typeface="Times New Roman" charset="0"/>
                <a:ea typeface="ヒラギノ角ゴ Pro W3" charset="0"/>
              </a:defRPr>
            </a:lvl2pPr>
            <a:lvl3pPr marL="1143000" indent="-228600">
              <a:defRPr sz="1200">
                <a:solidFill>
                  <a:schemeClr val="tx1"/>
                </a:solidFill>
                <a:latin typeface="Times New Roman" charset="0"/>
                <a:ea typeface="ヒラギノ角ゴ Pro W3" charset="0"/>
              </a:defRPr>
            </a:lvl3pPr>
            <a:lvl4pPr marL="1600200" indent="-228600">
              <a:defRPr sz="1200">
                <a:solidFill>
                  <a:schemeClr val="tx1"/>
                </a:solidFill>
                <a:latin typeface="Times New Roman" charset="0"/>
                <a:ea typeface="ヒラギノ角ゴ Pro W3" charset="0"/>
              </a:defRPr>
            </a:lvl4pPr>
            <a:lvl5pPr marL="2057400" indent="-228600">
              <a:defRPr sz="1200">
                <a:solidFill>
                  <a:schemeClr val="tx1"/>
                </a:solidFill>
                <a:latin typeface="Times New Roman" charset="0"/>
                <a:ea typeface="ヒラギノ角ゴ Pro W3" charset="0"/>
              </a:defRPr>
            </a:lvl5pPr>
            <a:lvl6pPr marL="2514600" indent="-228600" eaLnBrk="0" fontAlgn="base" hangingPunct="0">
              <a:spcBef>
                <a:spcPct val="30000"/>
              </a:spcBef>
              <a:spcAft>
                <a:spcPct val="0"/>
              </a:spcAft>
              <a:defRPr sz="1200">
                <a:solidFill>
                  <a:schemeClr val="tx1"/>
                </a:solidFill>
                <a:latin typeface="Times New Roman" charset="0"/>
                <a:ea typeface="ヒラギノ角ゴ Pro W3" charset="0"/>
              </a:defRPr>
            </a:lvl6pPr>
            <a:lvl7pPr marL="2971800" indent="-228600" eaLnBrk="0" fontAlgn="base" hangingPunct="0">
              <a:spcBef>
                <a:spcPct val="30000"/>
              </a:spcBef>
              <a:spcAft>
                <a:spcPct val="0"/>
              </a:spcAft>
              <a:defRPr sz="1200">
                <a:solidFill>
                  <a:schemeClr val="tx1"/>
                </a:solidFill>
                <a:latin typeface="Times New Roman" charset="0"/>
                <a:ea typeface="ヒラギノ角ゴ Pro W3" charset="0"/>
              </a:defRPr>
            </a:lvl7pPr>
            <a:lvl8pPr marL="3429000" indent="-228600" eaLnBrk="0" fontAlgn="base" hangingPunct="0">
              <a:spcBef>
                <a:spcPct val="30000"/>
              </a:spcBef>
              <a:spcAft>
                <a:spcPct val="0"/>
              </a:spcAft>
              <a:defRPr sz="1200">
                <a:solidFill>
                  <a:schemeClr val="tx1"/>
                </a:solidFill>
                <a:latin typeface="Times New Roman" charset="0"/>
                <a:ea typeface="ヒラギノ角ゴ Pro W3" charset="0"/>
              </a:defRPr>
            </a:lvl8pPr>
            <a:lvl9pPr marL="3886200" indent="-228600" eaLnBrk="0" fontAlgn="base" hangingPunct="0">
              <a:spcBef>
                <a:spcPct val="30000"/>
              </a:spcBef>
              <a:spcAft>
                <a:spcPct val="0"/>
              </a:spcAft>
              <a:defRPr sz="1200">
                <a:solidFill>
                  <a:schemeClr val="tx1"/>
                </a:solidFill>
                <a:latin typeface="Times New Roman" charset="0"/>
                <a:ea typeface="ヒラギノ角ゴ Pro W3" charset="0"/>
              </a:defRPr>
            </a:lvl9pPr>
          </a:lstStyle>
          <a:p>
            <a:pPr fontAlgn="base">
              <a:spcBef>
                <a:spcPct val="0"/>
              </a:spcBef>
              <a:spcAft>
                <a:spcPct val="0"/>
              </a:spcAft>
            </a:pPr>
            <a:r>
              <a:rPr lang="en-US" b="1">
                <a:solidFill>
                  <a:prstClr val="black"/>
                </a:solidFill>
                <a:ea typeface="ＭＳ Ｐゴシック" charset="0"/>
                <a:cs typeface="Times New Roman" charset="0"/>
              </a:rPr>
              <a:t>Instructor Notes</a:t>
            </a:r>
          </a:p>
          <a:p>
            <a:pPr fontAlgn="base">
              <a:spcBef>
                <a:spcPct val="0"/>
              </a:spcBef>
              <a:spcAft>
                <a:spcPct val="0"/>
              </a:spcAft>
              <a:buFontTx/>
              <a:buChar char="•"/>
            </a:pPr>
            <a:r>
              <a:rPr lang="en-US" b="1">
                <a:solidFill>
                  <a:prstClr val="black"/>
                </a:solidFill>
                <a:ea typeface="ＭＳ Ｐゴシック" charset="0"/>
                <a:cs typeface="Times New Roman" charset="0"/>
              </a:rPr>
              <a:t>Loosely cover food containers before storing them. Food can be left uncovered if stored in a way that prevents contaminants from getting into it. Storing uncovered containers above other food, especially raw seafood, meat, and poultry, will help prevent cross-contamination.</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17A8698A-514C-7945-ACAD-A6D6BBE3B05E}" type="slidenum">
              <a:rPr lang="en-US">
                <a:solidFill>
                  <a:srgbClr val="000000"/>
                </a:solidFill>
                <a:latin typeface="Arial" charset="0"/>
                <a:ea typeface="ＭＳ Ｐゴシック" charset="0"/>
                <a:cs typeface="ＭＳ Ｐゴシック" charset="0"/>
              </a:rPr>
              <a:pPr/>
              <a:t>106</a:t>
            </a:fld>
            <a:endParaRPr lang="en-US">
              <a:solidFill>
                <a:srgbClr val="000000"/>
              </a:solidFill>
              <a:latin typeface="Arial" charset="0"/>
              <a:ea typeface="ＭＳ Ｐゴシック" charset="0"/>
              <a:cs typeface="ＭＳ Ｐゴシック" charset="0"/>
            </a:endParaRPr>
          </a:p>
        </p:txBody>
      </p:sp>
      <p:sp>
        <p:nvSpPr>
          <p:cNvPr id="640003" name="Rectangle 2"/>
          <p:cNvSpPr>
            <a:spLocks noGrp="1" noRot="1" noChangeAspect="1" noChangeArrowheads="1" noTextEdit="1"/>
          </p:cNvSpPr>
          <p:nvPr>
            <p:ph type="sldImg"/>
          </p:nvPr>
        </p:nvSpPr>
        <p:spPr>
          <a:xfrm>
            <a:off x="1144588" y="685800"/>
            <a:ext cx="4572000" cy="3429000"/>
          </a:xfrm>
          <a:ln/>
        </p:spPr>
      </p:sp>
      <p:sp>
        <p:nvSpPr>
          <p:cNvPr id="471045" name="Notes Placeholder 2"/>
          <p:cNvSpPr>
            <a:spLocks noGrp="1"/>
          </p:cNvSpPr>
          <p:nvPr>
            <p:ph type="body" idx="1"/>
          </p:nvPr>
        </p:nvSpPr>
        <p:spPr>
          <a:xfrm>
            <a:off x="857250" y="4347147"/>
            <a:ext cx="5486711" cy="2810656"/>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eaLnBrk="1" hangingPunct="1">
              <a:buFontTx/>
              <a:buChar char="•"/>
              <a:defRPr/>
            </a:pPr>
            <a:r>
              <a:rPr lang="en-US" dirty="0">
                <a:latin typeface="Times New Roman" charset="0"/>
                <a:ea typeface="+mn-ea"/>
              </a:rPr>
              <a:t>These guidelines apply to all heating methods, such as ovens or microwave ovens.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D5D584B-CF76-B749-80D8-D67BF0C791C3}" type="slidenum">
              <a:rPr lang="en-US">
                <a:solidFill>
                  <a:prstClr val="black"/>
                </a:solidFill>
                <a:latin typeface="Arial" charset="0"/>
                <a:ea typeface="ＭＳ Ｐゴシック" charset="0"/>
                <a:cs typeface="ＭＳ Ｐゴシック" charset="0"/>
              </a:rPr>
              <a:pPr/>
              <a:t>11</a:t>
            </a:fld>
            <a:endParaRPr lang="en-US">
              <a:solidFill>
                <a:prstClr val="black"/>
              </a:solidFill>
              <a:latin typeface="Arial" charset="0"/>
              <a:ea typeface="ＭＳ Ｐゴシック" charset="0"/>
              <a:cs typeface="ＭＳ Ｐゴシック" charset="0"/>
            </a:endParaRPr>
          </a:p>
        </p:txBody>
      </p:sp>
      <p:sp>
        <p:nvSpPr>
          <p:cNvPr id="542723"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57250" y="4365885"/>
            <a:ext cx="5140394" cy="436588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defRPr/>
            </a:pPr>
            <a:endParaRPr lang="en-US" dirty="0">
              <a:latin typeface="Times New Roman" charset="0"/>
              <a:ea typeface="+mn-ea"/>
            </a:endParaRPr>
          </a:p>
          <a:p>
            <a:pPr marL="112163" indent="-112163">
              <a:buFontTx/>
              <a:buChar char="•"/>
              <a:defRPr/>
            </a:pPr>
            <a:endParaRPr lang="en-US" dirty="0">
              <a:latin typeface="Times New Roman" charset="0"/>
              <a:ea typeface="+mn-ea"/>
            </a:endParaRPr>
          </a:p>
          <a:p>
            <a:pPr marL="112163" indent="-112163">
              <a:defRPr/>
            </a:pPr>
            <a:endParaRPr lang="en-US" dirty="0">
              <a:latin typeface="Times New Roman" charset="0"/>
              <a:ea typeface="+mn-ea"/>
            </a:endParaRPr>
          </a:p>
        </p:txBody>
      </p:sp>
      <p:sp>
        <p:nvSpPr>
          <p:cNvPr id="5" name="Rectangle 3"/>
          <p:cNvSpPr txBox="1">
            <a:spLocks noChangeArrowheads="1"/>
          </p:cNvSpPr>
          <p:nvPr/>
        </p:nvSpPr>
        <p:spPr bwMode="auto">
          <a:xfrm>
            <a:off x="857250" y="4393992"/>
            <a:ext cx="5031685" cy="41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708" tIns="45355" rIns="90708" bIns="45355"/>
          <a:lstStyle>
            <a:lvl1pPr marL="114300" indent="-114300" eaLnBrk="0" hangingPunct="0">
              <a:spcBef>
                <a:spcPct val="30000"/>
              </a:spcBef>
              <a:defRPr sz="1200">
                <a:solidFill>
                  <a:schemeClr val="tx1"/>
                </a:solidFill>
                <a:latin typeface="Times New Roman" pitchFamily="18" charset="0"/>
              </a:defRPr>
            </a:lvl1pPr>
            <a:lvl2pPr marL="690563" indent="-233363" eaLnBrk="0" hangingPunct="0">
              <a:spcBef>
                <a:spcPct val="30000"/>
              </a:spcBef>
              <a:defRPr sz="1200">
                <a:solidFill>
                  <a:schemeClr val="tx1"/>
                </a:solidFill>
                <a:latin typeface="Times New Roman" pitchFamily="18" charset="0"/>
              </a:defRPr>
            </a:lvl2pPr>
            <a:lvl3pPr marL="1147763" indent="-233363" eaLnBrk="0" hangingPunct="0">
              <a:spcBef>
                <a:spcPct val="30000"/>
              </a:spcBef>
              <a:defRPr sz="1200">
                <a:solidFill>
                  <a:schemeClr val="tx1"/>
                </a:solidFill>
                <a:latin typeface="Times New Roman" pitchFamily="18" charset="0"/>
              </a:defRPr>
            </a:lvl3pPr>
            <a:lvl4pPr marL="1604963" indent="-233363" eaLnBrk="0" hangingPunct="0">
              <a:spcBef>
                <a:spcPct val="30000"/>
              </a:spcBef>
              <a:defRPr sz="1200">
                <a:solidFill>
                  <a:schemeClr val="tx1"/>
                </a:solidFill>
                <a:latin typeface="Times New Roman" pitchFamily="18" charset="0"/>
              </a:defRPr>
            </a:lvl4pPr>
            <a:lvl5pPr marL="2062163" indent="-233363" eaLnBrk="0" hangingPunct="0">
              <a:spcBef>
                <a:spcPct val="30000"/>
              </a:spcBef>
              <a:defRPr sz="1200">
                <a:solidFill>
                  <a:schemeClr val="tx1"/>
                </a:solidFill>
                <a:latin typeface="Times New Roman" pitchFamily="18" charset="0"/>
              </a:defRPr>
            </a:lvl5pPr>
            <a:lvl6pPr marL="2519363" indent="-233363" eaLnBrk="0" fontAlgn="base" hangingPunct="0">
              <a:spcBef>
                <a:spcPct val="30000"/>
              </a:spcBef>
              <a:spcAft>
                <a:spcPct val="0"/>
              </a:spcAft>
              <a:defRPr sz="1200">
                <a:solidFill>
                  <a:schemeClr val="tx1"/>
                </a:solidFill>
                <a:latin typeface="Times New Roman" pitchFamily="18" charset="0"/>
              </a:defRPr>
            </a:lvl6pPr>
            <a:lvl7pPr marL="2976563" indent="-233363" eaLnBrk="0" fontAlgn="base" hangingPunct="0">
              <a:spcBef>
                <a:spcPct val="30000"/>
              </a:spcBef>
              <a:spcAft>
                <a:spcPct val="0"/>
              </a:spcAft>
              <a:defRPr sz="1200">
                <a:solidFill>
                  <a:schemeClr val="tx1"/>
                </a:solidFill>
                <a:latin typeface="Times New Roman" pitchFamily="18" charset="0"/>
              </a:defRPr>
            </a:lvl7pPr>
            <a:lvl8pPr marL="3433763" indent="-233363" eaLnBrk="0" fontAlgn="base" hangingPunct="0">
              <a:spcBef>
                <a:spcPct val="30000"/>
              </a:spcBef>
              <a:spcAft>
                <a:spcPct val="0"/>
              </a:spcAft>
              <a:defRPr sz="1200">
                <a:solidFill>
                  <a:schemeClr val="tx1"/>
                </a:solidFill>
                <a:latin typeface="Times New Roman" pitchFamily="18" charset="0"/>
              </a:defRPr>
            </a:lvl8pPr>
            <a:lvl9pPr marL="3890963" indent="-233363" eaLnBrk="0" fontAlgn="base" hangingPunct="0">
              <a:spcBef>
                <a:spcPct val="30000"/>
              </a:spcBef>
              <a:spcAft>
                <a:spcPct val="0"/>
              </a:spcAft>
              <a:defRPr sz="1200">
                <a:solidFill>
                  <a:schemeClr val="tx1"/>
                </a:solidFill>
                <a:latin typeface="Times New Roman" pitchFamily="18" charset="0"/>
              </a:defRPr>
            </a:lvl9pPr>
          </a:lstStyle>
          <a:p>
            <a:pPr eaLnBrk="1" fontAlgn="base" hangingPunct="1">
              <a:spcBef>
                <a:spcPct val="50000"/>
              </a:spcBef>
              <a:spcAft>
                <a:spcPct val="0"/>
              </a:spcAft>
              <a:defRPr/>
            </a:pPr>
            <a:r>
              <a:rPr lang="en-US" altLang="en-US" b="1" smtClean="0">
                <a:solidFill>
                  <a:prstClr val="black"/>
                </a:solidFill>
                <a:ea typeface="ＭＳ Ｐゴシック" pitchFamily="34" charset="-128"/>
                <a:cs typeface="Times New Roman" pitchFamily="18" charset="0"/>
              </a:rPr>
              <a:t>Instructor Notes</a:t>
            </a:r>
          </a:p>
          <a:p>
            <a:pPr eaLnBrk="1" fontAlgn="base" hangingPunct="1">
              <a:spcBef>
                <a:spcPct val="50000"/>
              </a:spcBef>
              <a:spcAft>
                <a:spcPct val="0"/>
              </a:spcAft>
              <a:buFontTx/>
              <a:buChar char="•"/>
              <a:defRPr/>
            </a:pPr>
            <a:r>
              <a:rPr lang="en-US" altLang="en-US" smtClean="0">
                <a:solidFill>
                  <a:prstClr val="black"/>
                </a:solidFill>
                <a:ea typeface="ＭＳ Ｐゴシック" pitchFamily="34" charset="-128"/>
                <a:cs typeface="Times New Roman" pitchFamily="18" charset="0"/>
              </a:rPr>
              <a:t>An impermeable cover does not allow liquid to pass through the cover.</a:t>
            </a:r>
          </a:p>
          <a:p>
            <a:pPr eaLnBrk="1" fontAlgn="base" hangingPunct="1">
              <a:spcBef>
                <a:spcPct val="50000"/>
              </a:spcBef>
              <a:spcAft>
                <a:spcPct val="0"/>
              </a:spcAft>
              <a:buFontTx/>
              <a:buChar char="•"/>
              <a:defRPr/>
            </a:pPr>
            <a:endParaRPr lang="en-US" altLang="en-US" smtClean="0">
              <a:solidFill>
                <a:prstClr val="black"/>
              </a:solidFill>
              <a:ea typeface="ＭＳ Ｐゴシック" pitchFamily="34" charset="-128"/>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CFD141E-69BC-184D-B08C-9E419C416855}" type="slidenum">
              <a:rPr lang="en-US">
                <a:solidFill>
                  <a:srgbClr val="000000"/>
                </a:solidFill>
                <a:latin typeface="Arial" charset="0"/>
                <a:ea typeface="ＭＳ Ｐゴシック" charset="0"/>
                <a:cs typeface="ＭＳ Ｐゴシック" charset="0"/>
              </a:rPr>
              <a:pPr/>
              <a:t>12</a:t>
            </a:fld>
            <a:endParaRPr lang="en-US">
              <a:solidFill>
                <a:srgbClr val="000000"/>
              </a:solidFill>
              <a:latin typeface="Arial" charset="0"/>
              <a:ea typeface="ＭＳ Ｐゴシック" charset="0"/>
              <a:cs typeface="ＭＳ Ｐゴシック" charset="0"/>
            </a:endParaRPr>
          </a:p>
        </p:txBody>
      </p:sp>
      <p:sp>
        <p:nvSpPr>
          <p:cNvPr id="543747"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p:txBody>
          <a:bodyPr/>
          <a:lstStyle/>
          <a:p>
            <a:pPr marL="110066" indent="-110066">
              <a:defRPr/>
            </a:pPr>
            <a:r>
              <a:rPr lang="en-US" b="1" dirty="0" smtClean="0">
                <a:ea typeface="ＭＳ Ｐゴシック" charset="0"/>
                <a:cs typeface="ＭＳ Ｐゴシック" charset="0"/>
              </a:rPr>
              <a:t>Instructor Notes</a:t>
            </a:r>
          </a:p>
          <a:p>
            <a:pPr marL="165098" indent="-165098">
              <a:buFont typeface="Arial" pitchFamily="34" charset="0"/>
              <a:buChar char="•"/>
              <a:defRPr/>
            </a:pPr>
            <a:r>
              <a:rPr lang="en-US" dirty="0" smtClean="0">
                <a:ea typeface="ＭＳ Ｐゴシック" charset="0"/>
                <a:cs typeface="ＭＳ Ｐゴシック" charset="0"/>
              </a:rPr>
              <a:t>Food can become contaminated when it has been handled with bare hands. This is especially true when hands have not been washed correctly or have infected cuts or wounds. For this reason, do not handle ready-to-eat food with bare hands. </a:t>
            </a:r>
          </a:p>
          <a:p>
            <a:pPr marL="168244" indent="-168244">
              <a:buFont typeface="Arial" pitchFamily="34" charset="0"/>
              <a:buChar char="•"/>
              <a:defRPr/>
            </a:pPr>
            <a:r>
              <a:rPr lang="en-US" dirty="0" smtClean="0">
                <a:ea typeface="ＭＳ Ｐゴシック" charset="0"/>
                <a:cs typeface="ＭＳ Ｐゴシック" charset="0"/>
              </a:rPr>
              <a:t>There are times when it may be acceptable to handle ready-to-eat food with bare hands. This is true in the situations identified in the slide.</a:t>
            </a:r>
          </a:p>
          <a:p>
            <a:pPr marL="165098" indent="-165098">
              <a:buFont typeface="Arial" pitchFamily="34" charset="0"/>
              <a:buChar char="•"/>
              <a:defRPr/>
            </a:pPr>
            <a:r>
              <a:rPr lang="en-US" dirty="0" smtClean="0">
                <a:ea typeface="ＭＳ Ｐゴシック" charset="0"/>
                <a:cs typeface="ＭＳ Ｐゴシック" charset="0"/>
              </a:rPr>
              <a:t>Never handle ready-to-eat food with bare hands if you primarily serve a high-risk population.</a:t>
            </a:r>
          </a:p>
          <a:p>
            <a:pPr marL="165098" indent="-165098">
              <a:buFont typeface="Arial" pitchFamily="34" charset="0"/>
              <a:buChar char="•"/>
              <a:defRPr/>
            </a:pPr>
            <a:r>
              <a:rPr lang="en-US" dirty="0" smtClean="0">
                <a:ea typeface="ＭＳ Ｐゴシック" charset="0"/>
                <a:cs typeface="ＭＳ Ｐゴシック" charset="0"/>
              </a:rPr>
              <a:t>Some regulatory authorities allow bare-hand contact with ready-to-eat food. If your jurisdiction allows this, you must have specific policies in place about staff health. You must also train staff in handwashing and personal hygiene practices.</a:t>
            </a:r>
            <a:endParaRPr lang="en-US" dirty="0" smtClean="0">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A0745655-DD19-C240-BD52-AE933C5D6632}" type="slidenum">
              <a:rPr lang="en-US">
                <a:solidFill>
                  <a:srgbClr val="000000"/>
                </a:solidFill>
                <a:latin typeface="Arial" charset="0"/>
                <a:ea typeface="ＭＳ Ｐゴシック" charset="0"/>
                <a:cs typeface="ＭＳ Ｐゴシック" charset="0"/>
              </a:rPr>
              <a:pPr/>
              <a:t>13</a:t>
            </a:fld>
            <a:endParaRPr lang="en-US">
              <a:solidFill>
                <a:srgbClr val="000000"/>
              </a:solidFill>
              <a:latin typeface="Arial" charset="0"/>
              <a:ea typeface="ＭＳ Ｐゴシック" charset="0"/>
              <a:cs typeface="ＭＳ Ｐゴシック" charset="0"/>
            </a:endParaRPr>
          </a:p>
        </p:txBody>
      </p:sp>
      <p:sp>
        <p:nvSpPr>
          <p:cNvPr id="544771"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57250" y="4433030"/>
            <a:ext cx="5140394" cy="4298741"/>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09047" indent="-109047"/>
            <a:r>
              <a:rPr lang="en-US" b="1" dirty="0">
                <a:latin typeface="Times New Roman" charset="0"/>
                <a:ea typeface="ＭＳ Ｐゴシック" charset="0"/>
                <a:cs typeface="ＭＳ Ｐゴシック" charset="0"/>
              </a:rPr>
              <a:t>Instructor Notes</a:t>
            </a:r>
          </a:p>
          <a:p>
            <a:pPr marL="109047" indent="-109047">
              <a:buFontTx/>
              <a:buChar char="•"/>
            </a:pPr>
            <a:r>
              <a:rPr lang="en-US" dirty="0">
                <a:latin typeface="Times New Roman" charset="0"/>
                <a:ea typeface="ＭＳ Ｐゴシック" charset="0"/>
                <a:cs typeface="ＭＳ Ｐゴシック" charset="0"/>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09047" indent="-109047">
              <a:buFontTx/>
              <a:buChar char="•"/>
            </a:pPr>
            <a:r>
              <a:rPr lang="en-US" dirty="0">
                <a:latin typeface="Times New Roman" charset="0"/>
                <a:ea typeface="ＭＳ Ｐゴシック" charset="0"/>
                <a:cs typeface="ＭＳ Ｐゴシック" charset="0"/>
              </a:rPr>
              <a:t>Make sure you provide different glove sizes. Gloves that are too big will not stay on. Those that are too small will tear or rip easily.</a:t>
            </a:r>
          </a:p>
          <a:p>
            <a:pPr marL="109047" indent="-109047">
              <a:buFontTx/>
              <a:buChar char="•"/>
            </a:pPr>
            <a:r>
              <a:rPr lang="en-US" dirty="0">
                <a:latin typeface="Times New Roman" charset="0"/>
                <a:ea typeface="ＭＳ Ｐゴシック" charset="0"/>
                <a:cs typeface="ＭＳ Ｐゴシック" charset="0"/>
              </a:rPr>
              <a:t>Some food handlers and customers may be sensitive to latex. Consider providing gloves made from other materials.</a:t>
            </a:r>
            <a:endParaRPr lang="en-US"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0F3E95C4-7507-8243-B8EF-3B196CDA9598}" type="slidenum">
              <a:rPr lang="en-US">
                <a:solidFill>
                  <a:srgbClr val="000000"/>
                </a:solidFill>
                <a:latin typeface="Arial" charset="0"/>
                <a:ea typeface="ＭＳ Ｐゴシック" charset="0"/>
                <a:cs typeface="ＭＳ Ｐゴシック" charset="0"/>
              </a:rPr>
              <a:pPr/>
              <a:t>14</a:t>
            </a:fld>
            <a:endParaRPr lang="en-US">
              <a:solidFill>
                <a:srgbClr val="000000"/>
              </a:solidFill>
              <a:latin typeface="Arial" charset="0"/>
              <a:ea typeface="ＭＳ Ｐゴシック" charset="0"/>
              <a:cs typeface="ＭＳ Ｐゴシック" charset="0"/>
            </a:endParaRPr>
          </a:p>
        </p:txBody>
      </p:sp>
      <p:sp>
        <p:nvSpPr>
          <p:cNvPr id="545795" name="Rectangle 2"/>
          <p:cNvSpPr>
            <a:spLocks noGrp="1" noRot="1" noChangeAspect="1" noChangeArrowheads="1" noTextEdit="1"/>
          </p:cNvSpPr>
          <p:nvPr>
            <p:ph type="sldImg"/>
          </p:nvPr>
        </p:nvSpPr>
        <p:spPr>
          <a:ln/>
        </p:spPr>
      </p:sp>
      <p:sp>
        <p:nvSpPr>
          <p:cNvPr id="542724" name="Notes Placeholder 1"/>
          <p:cNvSpPr>
            <a:spLocks noGrp="1"/>
          </p:cNvSpPr>
          <p:nvPr>
            <p:ph type="body" idx="1"/>
          </p:nvPr>
        </p:nvSpPr>
        <p:spPr/>
        <p:txBody>
          <a:bodyPr/>
          <a:lstStyle/>
          <a:p>
            <a:pPr marL="112163" indent="-112163">
              <a:defRPr/>
            </a:pPr>
            <a:r>
              <a:rPr lang="en-US" b="1" dirty="0" smtClean="0">
                <a:ea typeface="+mn-ea"/>
              </a:rPr>
              <a:t>Instructor Notes</a:t>
            </a:r>
          </a:p>
          <a:p>
            <a:pPr marL="168244" indent="-168244">
              <a:buFont typeface="Arial" pitchFamily="34" charset="0"/>
              <a:buChar char="•"/>
              <a:defRPr/>
            </a:pPr>
            <a:r>
              <a:rPr lang="en-US" dirty="0" smtClean="0">
                <a:ea typeface="+mn-ea"/>
              </a:rPr>
              <a:t>Wash your hands before putting gloves on when starting a new task. You do not need to rewash your hands each time you change gloves as long as you are performing the same task, and your hands have not become contaminated.</a:t>
            </a:r>
          </a:p>
          <a:p>
            <a:pPr marL="168244" indent="-168244">
              <a:buFont typeface="Arial" pitchFamily="34" charset="0"/>
              <a:buChar char="•"/>
              <a:defRPr/>
            </a:pPr>
            <a:r>
              <a:rPr lang="en-US" dirty="0" smtClean="0">
                <a:ea typeface="+mn-ea"/>
              </a:rPr>
              <a:t>Avoid contaminating gloves when putting them 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12923A8-E1D2-5F46-9772-C17C8B025117}" type="slidenum">
              <a:rPr lang="en-US">
                <a:solidFill>
                  <a:prstClr val="black"/>
                </a:solidFill>
                <a:latin typeface="Arial" charset="0"/>
                <a:ea typeface="ＭＳ Ｐゴシック" charset="0"/>
                <a:cs typeface="ＭＳ Ｐゴシック" charset="0"/>
              </a:rPr>
              <a:pPr/>
              <a:t>15</a:t>
            </a:fld>
            <a:endParaRPr lang="en-US">
              <a:solidFill>
                <a:prstClr val="black"/>
              </a:solidFill>
              <a:latin typeface="Arial" charset="0"/>
              <a:ea typeface="ＭＳ Ｐゴシック" charset="0"/>
              <a:cs typeface="ＭＳ Ｐゴシック" charset="0"/>
            </a:endParaRPr>
          </a:p>
        </p:txBody>
      </p:sp>
      <p:sp>
        <p:nvSpPr>
          <p:cNvPr id="54681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3992"/>
            <a:ext cx="5031685" cy="4112926"/>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spcBef>
                <a:spcPct val="50000"/>
              </a:spcBef>
              <a:defRPr/>
            </a:pPr>
            <a:r>
              <a:rPr lang="en-US" b="1" dirty="0" smtClean="0">
                <a:latin typeface="Times New Roman" charset="0"/>
                <a:ea typeface="+mn-ea"/>
                <a:cs typeface="Times New Roman" charset="0"/>
              </a:rPr>
              <a:t>Instructor Notes</a:t>
            </a:r>
          </a:p>
          <a:p>
            <a:pPr marL="168244" indent="-168244">
              <a:spcBef>
                <a:spcPct val="50000"/>
              </a:spcBef>
              <a:buFont typeface="Arial" pitchFamily="34" charset="0"/>
              <a:buChar char="•"/>
              <a:defRPr/>
            </a:pPr>
            <a:r>
              <a:rPr lang="en-US" dirty="0" smtClean="0">
                <a:latin typeface="Times New Roman" charset="0"/>
                <a:ea typeface="+mn-ea"/>
                <a:cs typeface="Times New Roman" charset="0"/>
              </a:rPr>
              <a:t>Gloves can give food handlers a false sense of security, especially if they are not changed as often as they should be. Reinforce correct glove use with all food handlers.</a:t>
            </a:r>
            <a:endParaRPr lang="en-US" dirty="0">
              <a:latin typeface="Times New Roman" charset="0"/>
              <a:ea typeface="+mn-ea"/>
              <a:cs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CAA4BD8-3F2A-F543-8833-5FC694DE8CA3}" type="slidenum">
              <a:rPr lang="en-US">
                <a:solidFill>
                  <a:prstClr val="black"/>
                </a:solidFill>
                <a:latin typeface="Arial" charset="0"/>
                <a:ea typeface="ＭＳ Ｐゴシック" charset="0"/>
                <a:cs typeface="ＭＳ Ｐゴシック" charset="0"/>
              </a:rPr>
              <a:pPr/>
              <a:t>16</a:t>
            </a:fld>
            <a:endParaRPr lang="en-US">
              <a:solidFill>
                <a:prstClr val="black"/>
              </a:solidFill>
              <a:latin typeface="Arial" charset="0"/>
              <a:ea typeface="ＭＳ Ｐゴシック" charset="0"/>
              <a:cs typeface="ＭＳ Ｐゴシック" charset="0"/>
            </a:endParaRPr>
          </a:p>
        </p:txBody>
      </p:sp>
      <p:sp>
        <p:nvSpPr>
          <p:cNvPr id="547843"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xfrm>
            <a:off x="857250" y="4395555"/>
            <a:ext cx="5028579"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r>
              <a:rPr lang="en-US" b="1" dirty="0">
                <a:latin typeface="Times New Roman" charset="0"/>
                <a:cs typeface="Times New Roman" charset="0"/>
              </a:rPr>
              <a:t>Instructor Notes</a:t>
            </a:r>
          </a:p>
          <a:p>
            <a:pPr marL="112163" indent="-112163">
              <a:lnSpc>
                <a:spcPct val="80000"/>
              </a:lnSpc>
              <a:spcBef>
                <a:spcPct val="50000"/>
              </a:spcBef>
              <a:buSzPct val="80000"/>
              <a:buFontTx/>
              <a:buChar char="•"/>
            </a:pPr>
            <a:r>
              <a:rPr lang="en-US" dirty="0">
                <a:latin typeface="Times New Roman" charset="0"/>
              </a:rPr>
              <a:t>A hair restraint will keep hair away from food and keep the food handler from touching it. Do not wear hair accessories that could become physical contaminants. Hair restraints should be limited to items that keep hands out of hair, and hair out of food. Food handlers with facial hair should wear a beard restraint. </a:t>
            </a:r>
          </a:p>
          <a:p>
            <a:pPr marL="112163" indent="-112163">
              <a:lnSpc>
                <a:spcPct val="80000"/>
              </a:lnSpc>
              <a:spcBef>
                <a:spcPct val="50000"/>
              </a:spcBef>
              <a:buSzPct val="80000"/>
              <a:buFontTx/>
              <a:buChar char="•"/>
            </a:pPr>
            <a:r>
              <a:rPr lang="en-US" dirty="0">
                <a:latin typeface="Times New Roman" charset="0"/>
              </a:rPr>
              <a:t>False eyelashes can become physical contaminants and should not be worn. </a:t>
            </a:r>
          </a:p>
          <a:p>
            <a:pPr marL="112163" indent="-112163">
              <a:lnSpc>
                <a:spcPct val="80000"/>
              </a:lnSpc>
              <a:spcBef>
                <a:spcPct val="50000"/>
              </a:spcBef>
              <a:buSzPct val="80000"/>
              <a:buFontTx/>
              <a:buChar char="•"/>
            </a:pPr>
            <a:r>
              <a:rPr lang="en-US" dirty="0">
                <a:latin typeface="Times New Roman" charset="0"/>
              </a:rPr>
              <a:t>If possible, food handlers should change into work clothes at work. Dirty clothing stored in the operation must be kept away from food and prep areas. You can do this by placing them in nonabsorbent containers or washable laundry bags. This includes dirty aprons, chef coats, and uniforms.</a:t>
            </a:r>
          </a:p>
          <a:p>
            <a:pPr marL="112163" indent="-112163">
              <a:lnSpc>
                <a:spcPct val="80000"/>
              </a:lnSpc>
              <a:spcBef>
                <a:spcPct val="50000"/>
              </a:spcBef>
              <a:buSzPct val="80000"/>
              <a:buFontTx/>
              <a:buChar char="•"/>
            </a:pPr>
            <a:r>
              <a:rPr lang="en-US" dirty="0">
                <a:latin typeface="Times New Roman" charset="0"/>
              </a:rPr>
              <a:t>Never wipe your hands on aprons.</a:t>
            </a:r>
          </a:p>
          <a:p>
            <a:pPr marL="112163" indent="-112163">
              <a:lnSpc>
                <a:spcPct val="80000"/>
              </a:lnSpc>
              <a:spcBef>
                <a:spcPct val="50000"/>
              </a:spcBef>
              <a:buSzPct val="80000"/>
              <a:buFontTx/>
              <a:buChar char="•"/>
            </a:pPr>
            <a:r>
              <a:rPr lang="en-US" dirty="0">
                <a:latin typeface="Times New Roman" charset="0"/>
              </a:rPr>
              <a:t>Food handlers must remove jewelry from hands and arms when preparing food and when working around prep areas. That includes rings (except for a plain band), bracelets (including medical bracelets), and watches. Companies may also require food handlers to remove other types of jewelry. This may include earrings, necklaces, and facial jewelry. Servers may wear jewelry if allowed by company policy</a:t>
            </a:r>
            <a:r>
              <a:rPr lang="en-US" dirty="0" smtClean="0">
                <a:latin typeface="Times New Roman" charset="0"/>
              </a:rPr>
              <a:t>.</a:t>
            </a: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499CDAC-11E8-C74C-BF07-2C29FF415652}" type="slidenum">
              <a:rPr lang="en-US">
                <a:solidFill>
                  <a:prstClr val="black"/>
                </a:solidFill>
                <a:latin typeface="Arial" charset="0"/>
                <a:ea typeface="ＭＳ Ｐゴシック" charset="0"/>
                <a:cs typeface="ＭＳ Ｐゴシック" charset="0"/>
              </a:rPr>
              <a:pPr/>
              <a:t>17</a:t>
            </a:fld>
            <a:endParaRPr lang="en-US">
              <a:solidFill>
                <a:prstClr val="black"/>
              </a:solidFill>
              <a:latin typeface="Arial" charset="0"/>
              <a:ea typeface="ＭＳ Ｐゴシック" charset="0"/>
              <a:cs typeface="ＭＳ Ｐゴシック" charset="0"/>
            </a:endParaRPr>
          </a:p>
        </p:txBody>
      </p:sp>
      <p:sp>
        <p:nvSpPr>
          <p:cNvPr id="548867" name="Rectangle 2"/>
          <p:cNvSpPr>
            <a:spLocks noGrp="1" noRot="1" noChangeAspect="1" noChangeArrowheads="1" noTextEdit="1"/>
          </p:cNvSpPr>
          <p:nvPr>
            <p:ph type="sldImg"/>
          </p:nvPr>
        </p:nvSpPr>
        <p:spPr>
          <a:xfrm>
            <a:off x="1143000" y="687388"/>
            <a:ext cx="4572000" cy="3429000"/>
          </a:xfrm>
          <a:ln/>
        </p:spPr>
      </p:sp>
      <p:sp>
        <p:nvSpPr>
          <p:cNvPr id="384004" name="Rectangle 3"/>
          <p:cNvSpPr>
            <a:spLocks noGrp="1" noChangeArrowheads="1"/>
          </p:cNvSpPr>
          <p:nvPr>
            <p:ph type="body" idx="1"/>
          </p:nvPr>
        </p:nvSpPr>
        <p:spPr>
          <a:xfrm>
            <a:off x="857250" y="4365885"/>
            <a:ext cx="5140394" cy="436588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824" tIns="46413" rIns="92824" bIns="46413"/>
          <a:lstStyle/>
          <a:p>
            <a:pPr marL="112163" indent="-112163"/>
            <a:r>
              <a:rPr lang="en-US" b="1">
                <a:latin typeface="Times New Roman" charset="0"/>
              </a:rPr>
              <a:t>Instructor Notes</a:t>
            </a:r>
          </a:p>
          <a:p>
            <a:pPr marL="112163" indent="-112163">
              <a:buFontTx/>
              <a:buChar char="•"/>
            </a:pPr>
            <a:r>
              <a:rPr lang="en-US">
                <a:latin typeface="Times New Roman" charset="0"/>
              </a:rPr>
              <a:t>Small droplets of saliva can contain thousands of pathogens. In the process of eating, drinking, smoking, or chewing gum or tobacco, saliva can be transferred to hands or directly to food being handled. That</a:t>
            </a:r>
            <a:r>
              <a:rPr lang="ja-JP" altLang="en-US">
                <a:latin typeface="Times New Roman" charset="0"/>
                <a:ea typeface="ＭＳ Ｐゴシック" charset="0"/>
                <a:cs typeface="ＭＳ Ｐゴシック" charset="0"/>
              </a:rPr>
              <a:t>’</a:t>
            </a:r>
            <a:r>
              <a:rPr lang="en-US">
                <a:latin typeface="Times New Roman" charset="0"/>
              </a:rPr>
              <a:t>s why food handlers must not eat, drink, smoke, or chew gum or tobacco when performing the tasks indicated in the slide. </a:t>
            </a:r>
          </a:p>
          <a:p>
            <a:pPr marL="112163" indent="-112163">
              <a:buFontTx/>
              <a:buChar char="•"/>
            </a:pPr>
            <a:r>
              <a:rPr lang="en-US">
                <a:latin typeface="Times New Roman" charset="0"/>
              </a:rPr>
              <a:t>Some regulatory authorities allow food handlers to drink from a covered container while in prep and dishwashing areas.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E76D0211-0D41-8245-90D2-FDD3C4E08DAA}" type="slidenum">
              <a:rPr lang="en-US">
                <a:solidFill>
                  <a:srgbClr val="000000"/>
                </a:solidFill>
                <a:latin typeface="Arial" charset="0"/>
                <a:ea typeface="ＭＳ Ｐゴシック" charset="0"/>
                <a:cs typeface="ＭＳ Ｐゴシック" charset="0"/>
              </a:rPr>
              <a:pPr/>
              <a:t>18</a:t>
            </a:fld>
            <a:endParaRPr lang="en-US">
              <a:solidFill>
                <a:srgbClr val="000000"/>
              </a:solidFill>
              <a:latin typeface="Arial" charset="0"/>
              <a:ea typeface="ＭＳ Ｐゴシック" charset="0"/>
              <a:cs typeface="ＭＳ Ｐゴシック" charset="0"/>
            </a:endParaRPr>
          </a:p>
        </p:txBody>
      </p:sp>
      <p:sp>
        <p:nvSpPr>
          <p:cNvPr id="549891" name="Rectangle 2"/>
          <p:cNvSpPr>
            <a:spLocks noGrp="1" noRot="1" noChangeAspect="1" noChangeArrowheads="1" noTextEdit="1"/>
          </p:cNvSpPr>
          <p:nvPr>
            <p:ph type="sldImg"/>
          </p:nvPr>
        </p:nvSpPr>
        <p:spPr>
          <a:ln/>
        </p:spPr>
      </p:sp>
      <p:sp>
        <p:nvSpPr>
          <p:cNvPr id="549892" name="Rectangle 3"/>
          <p:cNvSpPr>
            <a:spLocks noGrp="1" noChangeArrowheads="1"/>
          </p:cNvSpPr>
          <p:nvPr>
            <p:ph type="body" idx="1"/>
          </p:nvPr>
        </p:nvSpPr>
        <p:spPr>
          <a:xfrm>
            <a:off x="857250" y="4395555"/>
            <a:ext cx="5028579"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84" tIns="45542" rIns="91084" bIns="45542"/>
          <a:lstStyle/>
          <a:p>
            <a:pPr marL="110605" indent="-110605"/>
            <a:r>
              <a:rPr lang="en-US" b="1">
                <a:latin typeface="Times New Roman" charset="0"/>
                <a:cs typeface="Times New Roman" charset="0"/>
              </a:rPr>
              <a:t>Instructor Notes</a:t>
            </a:r>
          </a:p>
          <a:p>
            <a:pPr marL="110605" indent="-110605">
              <a:lnSpc>
                <a:spcPct val="80000"/>
              </a:lnSpc>
              <a:spcBef>
                <a:spcPct val="50000"/>
              </a:spcBef>
              <a:buSzPct val="80000"/>
              <a:buFontTx/>
              <a:buChar char="•"/>
            </a:pPr>
            <a:r>
              <a:rPr lang="en-US">
                <a:latin typeface="Times New Roman" charset="0"/>
              </a:rPr>
              <a:t>You must encourage your staff to report any health problems before they come to work. This includes newly hired staff who haven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started working yet. </a:t>
            </a:r>
          </a:p>
          <a:p>
            <a:pPr marL="110605" indent="-110605">
              <a:lnSpc>
                <a:spcPct val="80000"/>
              </a:lnSpc>
              <a:spcBef>
                <a:spcPct val="50000"/>
              </a:spcBef>
              <a:buSzPct val="80000"/>
              <a:buFontTx/>
              <a:buChar char="•"/>
            </a:pPr>
            <a:r>
              <a:rPr lang="en-US">
                <a:latin typeface="Times New Roman" charset="0"/>
              </a:rPr>
              <a:t>Staff should also let you know immediately if they get sick while working. Your regulatory authority may ask you to prove you have made staff aware of this policy.</a:t>
            </a:r>
          </a:p>
          <a:p>
            <a:pPr marL="110605" indent="-110605">
              <a:lnSpc>
                <a:spcPct val="80000"/>
              </a:lnSpc>
              <a:spcBef>
                <a:spcPct val="50000"/>
              </a:spcBef>
              <a:buSzPct val="80000"/>
              <a:buFontTx/>
              <a:buChar char="•"/>
            </a:pPr>
            <a:r>
              <a:rPr lang="en-US">
                <a:latin typeface="Times New Roman" charset="0"/>
              </a:rPr>
              <a:t>When food handlers are sick, you may need to restrict them from working with or around food. Sometimes, you may need to exclude them from working in the operation.</a:t>
            </a:r>
          </a:p>
          <a:p>
            <a:pPr marL="110605" indent="-110605">
              <a:lnSpc>
                <a:spcPct val="80000"/>
              </a:lnSpc>
              <a:spcBef>
                <a:spcPct val="50000"/>
              </a:spcBef>
              <a:buSzPct val="80000"/>
            </a:pPr>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9F1BB5CF-0881-7748-96AA-8037A9D53D22}" type="slidenum">
              <a:rPr lang="en-US">
                <a:solidFill>
                  <a:srgbClr val="000000"/>
                </a:solidFill>
                <a:latin typeface="Arial" charset="0"/>
                <a:ea typeface="ＭＳ Ｐゴシック" charset="0"/>
                <a:cs typeface="ＭＳ Ｐゴシック" charset="0"/>
              </a:rPr>
              <a:pPr/>
              <a:t>19</a:t>
            </a:fld>
            <a:endParaRPr lang="en-US">
              <a:solidFill>
                <a:srgbClr val="000000"/>
              </a:solidFill>
              <a:latin typeface="Arial" charset="0"/>
              <a:ea typeface="ＭＳ Ｐゴシック" charset="0"/>
              <a:cs typeface="ＭＳ Ｐゴシック" charset="0"/>
            </a:endParaRPr>
          </a:p>
        </p:txBody>
      </p:sp>
      <p:sp>
        <p:nvSpPr>
          <p:cNvPr id="550915" name="Rectangle 2"/>
          <p:cNvSpPr>
            <a:spLocks noGrp="1" noRot="1" noChangeAspect="1" noChangeArrowheads="1" noTextEdit="1"/>
          </p:cNvSpPr>
          <p:nvPr>
            <p:ph type="sldImg"/>
          </p:nvPr>
        </p:nvSpPr>
        <p:spPr>
          <a:ln/>
        </p:spPr>
      </p:sp>
      <p:sp>
        <p:nvSpPr>
          <p:cNvPr id="55091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1E8E4C75-DEAD-A646-8ECF-9A5ABE4DEB0A}" type="slidenum">
              <a:rPr lang="en-US">
                <a:solidFill>
                  <a:srgbClr val="000000"/>
                </a:solidFill>
                <a:latin typeface="Arial" charset="0"/>
                <a:ea typeface="ＭＳ Ｐゴシック" charset="0"/>
                <a:cs typeface="ＭＳ Ｐゴシック" charset="0"/>
              </a:rPr>
              <a:pPr/>
              <a:t>2</a:t>
            </a:fld>
            <a:endParaRPr lang="en-US">
              <a:solidFill>
                <a:srgbClr val="000000"/>
              </a:solidFill>
              <a:latin typeface="Arial" charset="0"/>
              <a:ea typeface="ＭＳ Ｐゴシック" charset="0"/>
              <a:cs typeface="ＭＳ Ｐゴシック" charset="0"/>
            </a:endParaRPr>
          </a:p>
        </p:txBody>
      </p:sp>
      <p:sp>
        <p:nvSpPr>
          <p:cNvPr id="533507"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57250" y="4365885"/>
            <a:ext cx="5140394" cy="436588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819" tIns="46411" rIns="92819" bIns="46411"/>
          <a:lstStyle/>
          <a:p>
            <a:pPr marL="112157" indent="-112157">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marL="112157" indent="-112157">
              <a:buFontTx/>
              <a:buChar char="•"/>
              <a:defRPr/>
            </a:pPr>
            <a:r>
              <a:rPr lang="en-US" dirty="0" smtClean="0">
                <a:latin typeface="Times New Roman" charset="0"/>
                <a:ea typeface="+mn-ea"/>
              </a:rPr>
              <a:t>Good personal hygiene is a critical protective measure against foodborne illness</a:t>
            </a:r>
            <a:r>
              <a:rPr lang="en-US" dirty="0" smtClean="0">
                <a:latin typeface="Times New Roman" charset="0"/>
                <a:ea typeface="+mn-ea"/>
              </a:rPr>
              <a:t>.  </a:t>
            </a:r>
            <a:r>
              <a:rPr lang="en-US" dirty="0" smtClean="0">
                <a:latin typeface="Times New Roman" charset="0"/>
                <a:ea typeface="+mn-ea"/>
              </a:rPr>
              <a:t>As a manager, you can minimize the risk of foodborne illness by carrying out the responsibilities highlighted in the slide. </a:t>
            </a:r>
            <a:endParaRPr lang="en-US" dirty="0">
              <a:latin typeface="Times New Roman" charset="0"/>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2564B1A9-91B8-9449-9ADF-4EE84221A222}" type="slidenum">
              <a:rPr lang="en-US">
                <a:solidFill>
                  <a:srgbClr val="000000"/>
                </a:solidFill>
                <a:latin typeface="Arial" charset="0"/>
                <a:ea typeface="ＭＳ Ｐゴシック" charset="0"/>
                <a:cs typeface="ＭＳ Ｐゴシック" charset="0"/>
              </a:rPr>
              <a:pPr/>
              <a:t>20</a:t>
            </a:fld>
            <a:endParaRPr lang="en-US">
              <a:solidFill>
                <a:srgbClr val="000000"/>
              </a:solidFill>
              <a:latin typeface="Arial" charset="0"/>
              <a:ea typeface="ＭＳ Ｐゴシック" charset="0"/>
              <a:cs typeface="ＭＳ Ｐゴシック" charset="0"/>
            </a:endParaRPr>
          </a:p>
        </p:txBody>
      </p:sp>
      <p:sp>
        <p:nvSpPr>
          <p:cNvPr id="551939" name="Rectangle 2"/>
          <p:cNvSpPr>
            <a:spLocks noGrp="1" noRot="1" noChangeAspect="1" noChangeArrowheads="1" noTextEdit="1"/>
          </p:cNvSpPr>
          <p:nvPr>
            <p:ph type="sldImg"/>
          </p:nvPr>
        </p:nvSpPr>
        <p:spPr>
          <a:ln/>
        </p:spPr>
      </p:sp>
      <p:sp>
        <p:nvSpPr>
          <p:cNvPr id="551940"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CCC1878D-ECD0-9845-8A4C-98C073506565}" type="slidenum">
              <a:rPr lang="en-US">
                <a:solidFill>
                  <a:srgbClr val="000000"/>
                </a:solidFill>
                <a:latin typeface="Arial" charset="0"/>
                <a:ea typeface="ＭＳ Ｐゴシック" charset="0"/>
                <a:cs typeface="ＭＳ Ｐゴシック" charset="0"/>
              </a:rPr>
              <a:pPr/>
              <a:t>21</a:t>
            </a:fld>
            <a:endParaRPr lang="en-US">
              <a:solidFill>
                <a:srgbClr val="000000"/>
              </a:solidFill>
              <a:latin typeface="Arial" charset="0"/>
              <a:ea typeface="ＭＳ Ｐゴシック" charset="0"/>
              <a:cs typeface="ＭＳ Ｐゴシック" charset="0"/>
            </a:endParaRPr>
          </a:p>
        </p:txBody>
      </p:sp>
      <p:sp>
        <p:nvSpPr>
          <p:cNvPr id="552963" name="Rectangle 2"/>
          <p:cNvSpPr>
            <a:spLocks noGrp="1" noRot="1" noChangeAspect="1" noChangeArrowheads="1" noTextEdit="1"/>
          </p:cNvSpPr>
          <p:nvPr>
            <p:ph type="sldImg"/>
          </p:nvPr>
        </p:nvSpPr>
        <p:spPr>
          <a:ln/>
        </p:spPr>
      </p:sp>
      <p:sp>
        <p:nvSpPr>
          <p:cNvPr id="388101"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latin typeface="Times New Roman" charset="0"/>
              </a:rPr>
              <a:t>Instructor Notes</a:t>
            </a:r>
          </a:p>
          <a:p>
            <a:pPr>
              <a:buFontTx/>
              <a:buChar char="•"/>
            </a:pPr>
            <a:r>
              <a:rPr lang="en-US">
                <a:latin typeface="Times New Roman" charset="0"/>
              </a:rPr>
              <a:t>Some food handlers diagnosed with these foodborne illnesses may not experience the usual signs or their symptoms may be over. Work with the local regulatory authority to determine whether the food handler must be excluded from the operation or restricted from working with or around food, and when the exclusion or restriction can be removed.</a:t>
            </a:r>
          </a:p>
          <a:p>
            <a:pPr>
              <a:buFontTx/>
              <a:buChar char="•"/>
            </a:pPr>
            <a:r>
              <a:rPr lang="en-US">
                <a:latin typeface="Times New Roman" charset="0"/>
              </a:rPr>
              <a:t>Remember these are only guidelines, working with your regulatory authority will help you determine the best course of action.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latin typeface="Times New Roman" charset="0"/>
                <a:ea typeface="+mn-ea"/>
              </a:rPr>
              <a:t>Instructor Notes</a:t>
            </a:r>
          </a:p>
          <a:p>
            <a:pPr>
              <a:buFontTx/>
              <a:buChar char="•"/>
              <a:defRPr/>
            </a:pPr>
            <a:r>
              <a:rPr lang="en-US" dirty="0" smtClean="0">
                <a:latin typeface="Times New Roman" charset="0"/>
                <a:ea typeface="ＭＳ Ｐゴシック" charset="0"/>
                <a:cs typeface="ＭＳ Ｐゴシック" charset="0"/>
              </a:rPr>
              <a:t>Whether or not </a:t>
            </a:r>
            <a:r>
              <a:rPr lang="en-US" dirty="0" smtClean="0">
                <a:solidFill>
                  <a:srgbClr val="7030A0"/>
                </a:solidFill>
                <a:latin typeface="Times New Roman" charset="0"/>
                <a:ea typeface="ＭＳ Ｐゴシック" charset="0"/>
                <a:cs typeface="ＭＳ Ｐゴシック" charset="0"/>
              </a:rPr>
              <a:t>a food handler has symptoms, </a:t>
            </a:r>
            <a:r>
              <a:rPr lang="en-US" dirty="0" smtClean="0">
                <a:latin typeface="Times New Roman" charset="0"/>
                <a:ea typeface="ＭＳ Ｐゴシック" charset="0"/>
                <a:cs typeface="ＭＳ Ｐゴシック" charset="0"/>
              </a:rPr>
              <a:t>those diagnosed with a disease caused by these pathogens must be excluded from the operation. Work with the local regulatory authority to determine when the exclusion can be removed.</a:t>
            </a:r>
          </a:p>
          <a:p>
            <a:pPr>
              <a:buFontTx/>
              <a:buChar char="•"/>
              <a:defRPr/>
            </a:pPr>
            <a:r>
              <a:rPr lang="en-US" dirty="0" smtClean="0">
                <a:latin typeface="Times New Roman" charset="0"/>
                <a:ea typeface="ＭＳ Ｐゴシック" charset="0"/>
                <a:cs typeface="ＭＳ Ｐゴシック" charset="0"/>
              </a:rPr>
              <a:t>Remember these are only guidelines, working with your regulatory authority will help you determine the best course of action.</a:t>
            </a:r>
          </a:p>
          <a:p>
            <a:pPr>
              <a:defRPr/>
            </a:pPr>
            <a:endParaRPr lang="en-US" dirty="0">
              <a:ea typeface="+mn-ea"/>
            </a:endParaRPr>
          </a:p>
        </p:txBody>
      </p:sp>
      <p:sp>
        <p:nvSpPr>
          <p:cNvPr id="55398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36103E7-9174-3342-B51A-4110B5494260}" type="slidenum">
              <a:rPr lang="en-US">
                <a:solidFill>
                  <a:prstClr val="black"/>
                </a:solidFill>
                <a:latin typeface="Arial" charset="0"/>
              </a:rPr>
              <a:pPr/>
              <a:t>22</a:t>
            </a:fld>
            <a:endParaRPr lang="en-US">
              <a:solidFill>
                <a:prstClr val="black"/>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Image Placeholder 1"/>
          <p:cNvSpPr>
            <a:spLocks noGrp="1" noRot="1" noChangeAspect="1" noTextEdit="1"/>
          </p:cNvSpPr>
          <p:nvPr>
            <p:ph type="sldImg"/>
          </p:nvPr>
        </p:nvSpPr>
        <p:spPr>
          <a:ln/>
        </p:spPr>
      </p:sp>
      <p:sp>
        <p:nvSpPr>
          <p:cNvPr id="55501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55501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0CDEE8D-52ED-6146-BE63-02514260BA8C}" type="slidenum">
              <a:rPr lang="en-US">
                <a:solidFill>
                  <a:prstClr val="black"/>
                </a:solidFill>
                <a:latin typeface="Arial" charset="0"/>
              </a:rPr>
              <a:pPr/>
              <a:t>23</a:t>
            </a:fld>
            <a:endParaRPr lang="en-US">
              <a:solidFill>
                <a:prstClr val="black"/>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C29022C6-70B3-F343-AF0B-44929757F95B}" type="slidenum">
              <a:rPr lang="en-US">
                <a:solidFill>
                  <a:srgbClr val="000000"/>
                </a:solidFill>
                <a:latin typeface="Arial" charset="0"/>
                <a:ea typeface="ＭＳ Ｐゴシック" charset="0"/>
                <a:cs typeface="ＭＳ Ｐゴシック" charset="0"/>
              </a:rPr>
              <a:pPr/>
              <a:t>24</a:t>
            </a:fld>
            <a:endParaRPr lang="en-US">
              <a:solidFill>
                <a:srgbClr val="000000"/>
              </a:solidFill>
              <a:latin typeface="Arial" charset="0"/>
              <a:ea typeface="ＭＳ Ｐゴシック" charset="0"/>
              <a:cs typeface="ＭＳ Ｐゴシック" charset="0"/>
            </a:endParaRPr>
          </a:p>
        </p:txBody>
      </p:sp>
      <p:sp>
        <p:nvSpPr>
          <p:cNvPr id="556035"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57250" y="4369009"/>
            <a:ext cx="5143500" cy="436276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62" tIns="46580" rIns="93162" bIns="46580"/>
          <a:lstStyle/>
          <a:p>
            <a:pPr marL="112157" indent="-112157">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marL="112157" indent="-112157">
              <a:buFontTx/>
              <a:buChar char="•"/>
              <a:defRPr/>
            </a:pPr>
            <a:r>
              <a:rPr lang="en-US" dirty="0" smtClean="0">
                <a:latin typeface="Times New Roman" charset="0"/>
                <a:ea typeface="+mn-ea"/>
              </a:rPr>
              <a:t>Many things can happen to food as it moves from purchasing and receiving through storing, prepping, cooking, holding, cooling, reheating, and serving. This path, as shown in the slide, is the flow of food.</a:t>
            </a:r>
            <a:endParaRPr lang="en-US" dirty="0">
              <a:latin typeface="Times New Roman" charset="0"/>
              <a:ea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5AAF788-2C5F-6C4E-A1C0-CA9395E68554}" type="slidenum">
              <a:rPr lang="en-US">
                <a:solidFill>
                  <a:srgbClr val="000000"/>
                </a:solidFill>
                <a:latin typeface="Arial" charset="0"/>
                <a:ea typeface="ＭＳ Ｐゴシック" charset="0"/>
                <a:cs typeface="ＭＳ Ｐゴシック" charset="0"/>
              </a:rPr>
              <a:pPr/>
              <a:t>25</a:t>
            </a:fld>
            <a:endParaRPr lang="en-US">
              <a:solidFill>
                <a:srgbClr val="000000"/>
              </a:solidFill>
              <a:latin typeface="Arial" charset="0"/>
              <a:ea typeface="ＭＳ Ｐゴシック" charset="0"/>
              <a:cs typeface="ＭＳ Ｐゴシック" charset="0"/>
            </a:endParaRPr>
          </a:p>
        </p:txBody>
      </p:sp>
      <p:sp>
        <p:nvSpPr>
          <p:cNvPr id="557059" name="Rectangle 2"/>
          <p:cNvSpPr>
            <a:spLocks noGrp="1" noRot="1" noChangeAspect="1" noChangeArrowheads="1" noTextEdit="1"/>
          </p:cNvSpPr>
          <p:nvPr>
            <p:ph type="sldImg"/>
          </p:nvPr>
        </p:nvSpPr>
        <p:spPr>
          <a:xfrm>
            <a:off x="1144588" y="685800"/>
            <a:ext cx="4572000" cy="3429000"/>
          </a:xfrm>
          <a:ln/>
        </p:spPr>
      </p:sp>
      <p:sp>
        <p:nvSpPr>
          <p:cNvPr id="392196" name="Rectangle 3"/>
          <p:cNvSpPr>
            <a:spLocks noGrp="1" noChangeArrowheads="1"/>
          </p:cNvSpPr>
          <p:nvPr>
            <p:ph type="body" idx="1"/>
          </p:nvPr>
        </p:nvSpPr>
        <p:spPr>
          <a:xfrm>
            <a:off x="857250" y="4369009"/>
            <a:ext cx="5143500" cy="436276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62" tIns="46580" rIns="93162" bIns="46580"/>
          <a:lstStyle/>
          <a:p>
            <a:pPr marL="110605" indent="-110605"/>
            <a:r>
              <a:rPr lang="en-US" b="1" dirty="0">
                <a:latin typeface="Times New Roman" charset="0"/>
              </a:rPr>
              <a:t>Instructor Notes</a:t>
            </a:r>
          </a:p>
          <a:p>
            <a:pPr marL="110605" indent="-110605">
              <a:buFontTx/>
              <a:buChar char="•"/>
            </a:pPr>
            <a:r>
              <a:rPr lang="en-US" dirty="0">
                <a:latin typeface="Times New Roman" charset="0"/>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photo.</a:t>
            </a:r>
          </a:p>
          <a:p>
            <a:pPr marL="110605" indent="-110605">
              <a:buFontTx/>
              <a:buChar char="•"/>
            </a:pPr>
            <a:r>
              <a:rPr lang="en-US" dirty="0">
                <a:latin typeface="Times New Roman" charset="0"/>
              </a:rPr>
              <a:t>Clean and sanitize all work surfaces, equipment, and utensils after each task. When you cut up raw chicken, for example, you cannot get by with just rinsing the equipment. Pathogens such as nontyphoidal </a:t>
            </a:r>
            <a:r>
              <a:rPr lang="en-US" i="1" dirty="0" smtClean="0">
                <a:latin typeface="Times New Roman" charset="0"/>
              </a:rPr>
              <a:t>Salmonella</a:t>
            </a:r>
            <a:r>
              <a:rPr lang="en-US" dirty="0" smtClean="0">
                <a:latin typeface="Times New Roman" charset="0"/>
              </a:rPr>
              <a:t> can </a:t>
            </a:r>
            <a:r>
              <a:rPr lang="en-US" dirty="0">
                <a:latin typeface="Times New Roman" charset="0"/>
              </a:rPr>
              <a:t>contaminate food through cross-contamination. To prevent this, you must wash, rinse, and sanitize equipment.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E26B5D1B-6AAE-2F4E-8480-BB88E247F433}" type="slidenum">
              <a:rPr lang="en-US">
                <a:solidFill>
                  <a:srgbClr val="000000"/>
                </a:solidFill>
                <a:latin typeface="Arial" charset="0"/>
                <a:ea typeface="ＭＳ Ｐゴシック" charset="0"/>
                <a:cs typeface="ＭＳ Ｐゴシック" charset="0"/>
              </a:rPr>
              <a:pPr/>
              <a:t>26</a:t>
            </a:fld>
            <a:endParaRPr lang="en-US">
              <a:solidFill>
                <a:srgbClr val="000000"/>
              </a:solidFill>
              <a:latin typeface="Arial" charset="0"/>
              <a:ea typeface="ＭＳ Ｐゴシック" charset="0"/>
              <a:cs typeface="ＭＳ Ｐゴシック" charset="0"/>
            </a:endParaRPr>
          </a:p>
        </p:txBody>
      </p:sp>
      <p:sp>
        <p:nvSpPr>
          <p:cNvPr id="558083" name="Rectangle 2"/>
          <p:cNvSpPr>
            <a:spLocks noGrp="1" noRot="1" noChangeAspect="1" noChangeArrowheads="1" noTextEdit="1"/>
          </p:cNvSpPr>
          <p:nvPr>
            <p:ph type="sldImg"/>
          </p:nvPr>
        </p:nvSpPr>
        <p:spPr>
          <a:xfrm>
            <a:off x="1144588" y="685800"/>
            <a:ext cx="4572000" cy="3429000"/>
          </a:xfrm>
          <a:ln/>
        </p:spPr>
      </p:sp>
      <p:sp>
        <p:nvSpPr>
          <p:cNvPr id="393220" name="Rectangle 3"/>
          <p:cNvSpPr>
            <a:spLocks noGrp="1" noChangeArrowheads="1"/>
          </p:cNvSpPr>
          <p:nvPr>
            <p:ph type="body" idx="1"/>
          </p:nvPr>
        </p:nvSpPr>
        <p:spPr>
          <a:xfrm>
            <a:off x="857250" y="4369009"/>
            <a:ext cx="5143500" cy="436276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6" rIns="91430" bIns="45716"/>
          <a:lstStyle/>
          <a:p>
            <a:pPr marL="110605" indent="-110605">
              <a:tabLst>
                <a:tab pos="447093" algn="l"/>
              </a:tabLst>
            </a:pPr>
            <a:r>
              <a:rPr lang="en-US" b="1">
                <a:latin typeface="Times New Roman" charset="0"/>
              </a:rPr>
              <a:t>Instructor Notes</a:t>
            </a:r>
          </a:p>
          <a:p>
            <a:pPr marL="110605" indent="-110605">
              <a:buFontTx/>
              <a:buChar char="•"/>
              <a:tabLst>
                <a:tab pos="447093" algn="l"/>
              </a:tabLst>
            </a:pPr>
            <a:r>
              <a:rPr lang="en-US">
                <a:latin typeface="Times New Roman" charset="0"/>
              </a:rPr>
              <a:t>If you need to use the same table to prep different types of food, prep raw meat, fish, and poultry; and ready-to-eat food at different times. You must clean and sanitize work surfaces and utensils between each type of food. For example, by prepping ready-to-eat food before raw food, you can minimize the chance for cross-contamination.</a:t>
            </a:r>
          </a:p>
          <a:p>
            <a:pPr marL="110605" indent="-110605">
              <a:buFontTx/>
              <a:buChar char="•"/>
              <a:tabLst>
                <a:tab pos="447093" algn="l"/>
              </a:tabLst>
            </a:pPr>
            <a:r>
              <a:rPr lang="en-US">
                <a:latin typeface="Times New Roman" charset="0"/>
              </a:rPr>
              <a:t>Buy food that doesn</a:t>
            </a:r>
            <a:r>
              <a:rPr lang="ja-JP" altLang="en-US">
                <a:latin typeface="Times New Roman" charset="0"/>
                <a:ea typeface="ＭＳ Ｐゴシック" charset="0"/>
                <a:cs typeface="ＭＳ Ｐゴシック" charset="0"/>
              </a:rPr>
              <a:t>’</a:t>
            </a:r>
            <a:r>
              <a:rPr lang="en-US">
                <a:latin typeface="Times New Roman" charset="0"/>
              </a:rPr>
              <a:t>t require much prepping or handling. For example, you could buy precooked chicken breasts or chopped lettuce, as shown in the photo.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B9F3D368-F504-F543-AD59-461A184601BB}" type="slidenum">
              <a:rPr lang="en-US">
                <a:solidFill>
                  <a:srgbClr val="000000"/>
                </a:solidFill>
                <a:latin typeface="Arial" charset="0"/>
                <a:ea typeface="ＭＳ Ｐゴシック" charset="0"/>
                <a:cs typeface="ＭＳ Ｐゴシック" charset="0"/>
              </a:rPr>
              <a:pPr/>
              <a:t>27</a:t>
            </a:fld>
            <a:endParaRPr lang="en-US">
              <a:solidFill>
                <a:srgbClr val="000000"/>
              </a:solidFill>
              <a:latin typeface="Arial" charset="0"/>
              <a:ea typeface="ＭＳ Ｐゴシック" charset="0"/>
              <a:cs typeface="ＭＳ Ｐゴシック" charset="0"/>
            </a:endParaRPr>
          </a:p>
        </p:txBody>
      </p:sp>
      <p:sp>
        <p:nvSpPr>
          <p:cNvPr id="559107" name="Rectangle 2"/>
          <p:cNvSpPr>
            <a:spLocks noGrp="1" noRot="1" noChangeAspect="1" noChangeArrowheads="1" noTextEdit="1"/>
          </p:cNvSpPr>
          <p:nvPr>
            <p:ph type="sldImg"/>
          </p:nvPr>
        </p:nvSpPr>
        <p:spPr>
          <a:xfrm>
            <a:off x="1144588" y="685800"/>
            <a:ext cx="4572000" cy="3429000"/>
          </a:xfrm>
          <a:ln/>
        </p:spPr>
      </p:sp>
      <p:sp>
        <p:nvSpPr>
          <p:cNvPr id="394244" name="Rectangle 3"/>
          <p:cNvSpPr>
            <a:spLocks noGrp="1" noChangeArrowheads="1"/>
          </p:cNvSpPr>
          <p:nvPr>
            <p:ph type="body" idx="1"/>
          </p:nvPr>
        </p:nvSpPr>
        <p:spPr>
          <a:xfrm>
            <a:off x="857250" y="4369009"/>
            <a:ext cx="5143500" cy="436276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6" rIns="91430" bIns="45716"/>
          <a:lstStyle/>
          <a:p>
            <a:pPr marL="110605" indent="-110605">
              <a:tabLst>
                <a:tab pos="447093" algn="l"/>
              </a:tabLst>
            </a:pPr>
            <a:r>
              <a:rPr lang="en-US" b="1" dirty="0">
                <a:latin typeface="Times New Roman" charset="0"/>
              </a:rPr>
              <a:t>Instructor Notes</a:t>
            </a:r>
          </a:p>
          <a:p>
            <a:pPr marL="110605" indent="-110605">
              <a:buFontTx/>
              <a:buChar char="•"/>
              <a:tabLst>
                <a:tab pos="447093" algn="l"/>
              </a:tabLst>
            </a:pPr>
            <a:r>
              <a:rPr lang="en-US" dirty="0">
                <a:latin typeface="Times New Roman" charset="0"/>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especially fast between 70°F and 125°F (21°C and 52°C</a:t>
            </a:r>
            <a:r>
              <a:rPr lang="en-US" dirty="0" smtClean="0">
                <a:latin typeface="Times New Roman" charset="0"/>
              </a:rPr>
              <a:t>). </a:t>
            </a:r>
            <a:endParaRPr lang="en-US" dirty="0">
              <a:latin typeface="Times New Roman" charset="0"/>
            </a:endParaRPr>
          </a:p>
          <a:p>
            <a:pPr marL="110605" indent="-110605">
              <a:buFontTx/>
              <a:buChar char="•"/>
              <a:tabLst>
                <a:tab pos="447093" algn="l"/>
              </a:tabLst>
            </a:pPr>
            <a:r>
              <a:rPr lang="en-US" dirty="0">
                <a:latin typeface="Times New Roman" charset="0"/>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600E92B9-8184-EE4A-912E-BD2D1DFA3089}" type="slidenum">
              <a:rPr lang="en-US">
                <a:solidFill>
                  <a:srgbClr val="000000"/>
                </a:solidFill>
                <a:latin typeface="Arial" charset="0"/>
                <a:ea typeface="ＭＳ Ｐゴシック" charset="0"/>
                <a:cs typeface="ＭＳ Ｐゴシック" charset="0"/>
              </a:rPr>
              <a:pPr/>
              <a:t>28</a:t>
            </a:fld>
            <a:endParaRPr lang="en-US">
              <a:solidFill>
                <a:srgbClr val="000000"/>
              </a:solidFill>
              <a:latin typeface="Arial" charset="0"/>
              <a:ea typeface="ＭＳ Ｐゴシック" charset="0"/>
              <a:cs typeface="ＭＳ Ｐゴシック" charset="0"/>
            </a:endParaRPr>
          </a:p>
        </p:txBody>
      </p:sp>
      <p:sp>
        <p:nvSpPr>
          <p:cNvPr id="560131" name="Rectangle 2"/>
          <p:cNvSpPr>
            <a:spLocks noGrp="1" noRot="1" noChangeAspect="1" noChangeArrowheads="1" noTextEdit="1"/>
          </p:cNvSpPr>
          <p:nvPr>
            <p:ph type="sldImg"/>
          </p:nvPr>
        </p:nvSpPr>
        <p:spPr>
          <a:xfrm>
            <a:off x="1144588" y="685800"/>
            <a:ext cx="4572000" cy="3429000"/>
          </a:xfrm>
          <a:ln/>
        </p:spPr>
      </p:sp>
      <p:sp>
        <p:nvSpPr>
          <p:cNvPr id="560132" name="Rectangle 3"/>
          <p:cNvSpPr>
            <a:spLocks noGrp="1" noChangeArrowheads="1"/>
          </p:cNvSpPr>
          <p:nvPr>
            <p:ph type="body" idx="1"/>
          </p:nvPr>
        </p:nvSpPr>
        <p:spPr>
          <a:xfrm>
            <a:off x="857250" y="4369009"/>
            <a:ext cx="5143500" cy="436276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6" rIns="91430" bIns="45716"/>
          <a:lstStyle/>
          <a:p>
            <a:pPr marL="110605" indent="-110605">
              <a:tabLst>
                <a:tab pos="447093" algn="l"/>
              </a:tabLst>
            </a:pPr>
            <a:r>
              <a:rPr lang="en-US" b="1" dirty="0">
                <a:latin typeface="Times New Roman" charset="0"/>
              </a:rPr>
              <a:t>Instructor Notes</a:t>
            </a:r>
          </a:p>
          <a:p>
            <a:pPr marL="110605" indent="-110605">
              <a:buFontTx/>
              <a:buChar char="•"/>
              <a:tabLst>
                <a:tab pos="447093" algn="l"/>
              </a:tabLst>
            </a:pPr>
            <a:r>
              <a:rPr lang="en-US" dirty="0">
                <a:latin typeface="Times New Roman" charset="0"/>
              </a:rPr>
              <a:t>Learn which food items should be checked, how often, and by whom. Then assign duties to food handlers in each area.</a:t>
            </a:r>
          </a:p>
          <a:p>
            <a:pPr marL="110605" indent="-110605">
              <a:buFontTx/>
              <a:buChar char="•"/>
              <a:tabLst>
                <a:tab pos="447093" algn="l"/>
              </a:tabLst>
            </a:pPr>
            <a:r>
              <a:rPr lang="en-US" dirty="0">
                <a:latin typeface="Times New Roman" charset="0"/>
              </a:rPr>
              <a:t>Use timers in prep areas to check how long food is in the temperature danger zone.</a:t>
            </a:r>
          </a:p>
          <a:p>
            <a:pPr marL="110605" indent="-110605">
              <a:buFontTx/>
              <a:buChar char="•"/>
              <a:tabLst>
                <a:tab pos="447093" algn="l"/>
              </a:tabLst>
            </a:pPr>
            <a:r>
              <a:rPr lang="en-US" dirty="0">
                <a:latin typeface="Times New Roman" charset="0"/>
              </a:rPr>
              <a:t>Have a policy limiting the amount of food that can be removed from a cooler when prepping it. This will limit the time food spends in the temperature danger zone.</a:t>
            </a:r>
          </a:p>
          <a:p>
            <a:pPr marL="110605" indent="-110605">
              <a:buFontTx/>
              <a:buChar char="•"/>
              <a:tabLst>
                <a:tab pos="447093" algn="l"/>
              </a:tabLst>
            </a:pPr>
            <a:r>
              <a:rPr lang="en-US" dirty="0">
                <a:latin typeface="Times New Roman" charset="0"/>
              </a:rPr>
              <a:t>Reheating soup that was being held below 135</a:t>
            </a:r>
            <a:r>
              <a:rPr lang="en-US" dirty="0">
                <a:latin typeface="Cambria Math" charset="0"/>
              </a:rPr>
              <a:t>°</a:t>
            </a:r>
            <a:r>
              <a:rPr lang="en-US" dirty="0">
                <a:latin typeface="Times New Roman" charset="0"/>
              </a:rPr>
              <a:t>F (57</a:t>
            </a:r>
            <a:r>
              <a:rPr lang="en-US" dirty="0">
                <a:latin typeface="Cambria Math" charset="0"/>
              </a:rPr>
              <a:t>°</a:t>
            </a:r>
            <a:r>
              <a:rPr lang="en-US" dirty="0">
                <a:latin typeface="Times New Roman" charset="0"/>
              </a:rPr>
              <a:t>C) is an example of a corrective action.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64FAE121-F61E-2846-8EE9-AF125DBC971C}" type="slidenum">
              <a:rPr lang="en-US">
                <a:solidFill>
                  <a:srgbClr val="000000"/>
                </a:solidFill>
                <a:latin typeface="Arial" charset="0"/>
                <a:ea typeface="ＭＳ Ｐゴシック" charset="0"/>
                <a:cs typeface="ＭＳ Ｐゴシック" charset="0"/>
              </a:rPr>
              <a:pPr/>
              <a:t>29</a:t>
            </a:fld>
            <a:endParaRPr lang="en-US">
              <a:solidFill>
                <a:srgbClr val="000000"/>
              </a:solidFill>
              <a:latin typeface="Arial" charset="0"/>
              <a:ea typeface="ＭＳ Ｐゴシック" charset="0"/>
              <a:cs typeface="ＭＳ Ｐゴシック" charset="0"/>
            </a:endParaRPr>
          </a:p>
        </p:txBody>
      </p:sp>
      <p:sp>
        <p:nvSpPr>
          <p:cNvPr id="561155" name="Rectangle 2"/>
          <p:cNvSpPr>
            <a:spLocks noGrp="1" noRot="1" noChangeAspect="1" noChangeArrowheads="1" noTextEdit="1"/>
          </p:cNvSpPr>
          <p:nvPr>
            <p:ph type="sldImg"/>
          </p:nvPr>
        </p:nvSpPr>
        <p:spPr>
          <a:xfrm>
            <a:off x="1144588" y="685800"/>
            <a:ext cx="4572000" cy="3429000"/>
          </a:xfrm>
          <a:ln/>
        </p:spPr>
      </p:sp>
      <p:sp>
        <p:nvSpPr>
          <p:cNvPr id="396292" name="Rectangle 3"/>
          <p:cNvSpPr>
            <a:spLocks noGrp="1" noChangeArrowheads="1"/>
          </p:cNvSpPr>
          <p:nvPr>
            <p:ph type="body" idx="1"/>
          </p:nvPr>
        </p:nvSpPr>
        <p:spPr>
          <a:xfrm>
            <a:off x="857250" y="4369009"/>
            <a:ext cx="5143500" cy="436276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6" rIns="91430" bIns="45716"/>
          <a:lstStyle/>
          <a:p>
            <a:pPr marL="110605" indent="-110605">
              <a:tabLst>
                <a:tab pos="447093" algn="l"/>
              </a:tabLst>
            </a:pPr>
            <a:r>
              <a:rPr lang="en-US" b="1" dirty="0">
                <a:latin typeface="Times New Roman" charset="0"/>
              </a:rPr>
              <a:t>Instructor Notes</a:t>
            </a:r>
          </a:p>
          <a:p>
            <a:pPr marL="110605" indent="-110605">
              <a:buFontTx/>
              <a:buChar char="•"/>
              <a:tabLst>
                <a:tab pos="447093" algn="l"/>
              </a:tabLst>
            </a:pPr>
            <a:r>
              <a:rPr lang="en-US" dirty="0">
                <a:latin typeface="Times New Roman" charset="0"/>
              </a:rPr>
              <a:t>A bimetallic stemmed thermometer can check temperatures from 0˚F to 220˚</a:t>
            </a:r>
            <a:r>
              <a:rPr lang="en-US" dirty="0" smtClean="0">
                <a:latin typeface="Times New Roman" charset="0"/>
              </a:rPr>
              <a:t>F (–</a:t>
            </a:r>
            <a:r>
              <a:rPr lang="en-US" dirty="0">
                <a:latin typeface="Times New Roman" charset="0"/>
              </a:rPr>
              <a:t>18˚C to 104˚C).</a:t>
            </a:r>
          </a:p>
          <a:p>
            <a:pPr marL="110605" indent="-110605">
              <a:buFontTx/>
              <a:buChar char="•"/>
              <a:tabLst>
                <a:tab pos="447093" algn="l"/>
              </a:tabLst>
            </a:pPr>
            <a:r>
              <a:rPr lang="en-US" dirty="0">
                <a:latin typeface="Times New Roman" charset="0"/>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0605" indent="-110605">
              <a:buFontTx/>
              <a:buChar char="•"/>
              <a:tabLst>
                <a:tab pos="447093" algn="l"/>
              </a:tabLst>
            </a:pPr>
            <a:r>
              <a:rPr lang="en-US" dirty="0">
                <a:latin typeface="Times New Roman" charset="0"/>
              </a:rPr>
              <a:t>The calibration nut is used to adjust the thermometer to make it accurate.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9A30251A-E0E7-444A-B25C-15EC312287AA}" type="slidenum">
              <a:rPr lang="en-US">
                <a:solidFill>
                  <a:srgbClr val="000000"/>
                </a:solidFill>
                <a:latin typeface="Arial" charset="0"/>
                <a:ea typeface="ＭＳ Ｐゴシック" charset="0"/>
                <a:cs typeface="ＭＳ Ｐゴシック" charset="0"/>
              </a:rPr>
              <a:pPr/>
              <a:t>3</a:t>
            </a:fld>
            <a:endParaRPr lang="en-US">
              <a:solidFill>
                <a:srgbClr val="000000"/>
              </a:solidFill>
              <a:latin typeface="Arial" charset="0"/>
              <a:ea typeface="ＭＳ Ｐゴシック" charset="0"/>
              <a:cs typeface="ＭＳ Ｐゴシック" charset="0"/>
            </a:endParaRPr>
          </a:p>
        </p:txBody>
      </p:sp>
      <p:sp>
        <p:nvSpPr>
          <p:cNvPr id="534531"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57250" y="4365885"/>
            <a:ext cx="5140394" cy="436588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819" tIns="46411" rIns="92819" bIns="46411"/>
          <a:lstStyle/>
          <a:p>
            <a:pPr marL="110605" indent="-110605"/>
            <a:r>
              <a:rPr lang="en-US" b="1" dirty="0">
                <a:latin typeface="Times New Roman" charset="0"/>
              </a:rPr>
              <a:t>Instructor Notes</a:t>
            </a:r>
          </a:p>
          <a:p>
            <a:pPr marL="110605" indent="-110605">
              <a:buFontTx/>
              <a:buChar char="•"/>
            </a:pPr>
            <a:r>
              <a:rPr lang="en-US" dirty="0">
                <a:latin typeface="Times New Roman" charset="0"/>
              </a:rPr>
              <a:t>With some illnesses, a person may infect others before showing symptoms. For example, a person could spread hepatitis A for weeks before having any symptoms. </a:t>
            </a:r>
          </a:p>
          <a:p>
            <a:pPr marL="110605" indent="-110605">
              <a:buFontTx/>
              <a:buChar char="•"/>
            </a:pPr>
            <a:r>
              <a:rPr lang="en-US" dirty="0">
                <a:latin typeface="Times New Roman" charset="0"/>
              </a:rPr>
              <a:t>With other illnesses, such as Norovirus, a person may infect others for days or even months after symptoms are gone. </a:t>
            </a:r>
          </a:p>
          <a:p>
            <a:pPr marL="110605" indent="-110605">
              <a:buFontTx/>
              <a:buChar char="•"/>
            </a:pPr>
            <a:r>
              <a:rPr lang="en-US" dirty="0">
                <a:latin typeface="Times New Roman" charset="0"/>
              </a:rPr>
              <a:t>Some people also carry pathogens and infect others without getting sick themselves. These people are called carriers. The bacteria </a:t>
            </a:r>
            <a:r>
              <a:rPr lang="en-US" i="1" dirty="0">
                <a:latin typeface="Times New Roman" charset="0"/>
              </a:rPr>
              <a:t>Staphylococcus </a:t>
            </a:r>
            <a:r>
              <a:rPr lang="en-US" i="1" dirty="0" err="1">
                <a:latin typeface="Times New Roman" charset="0"/>
              </a:rPr>
              <a:t>aureus</a:t>
            </a:r>
            <a:r>
              <a:rPr lang="en-US" i="1" dirty="0">
                <a:latin typeface="Times New Roman" charset="0"/>
              </a:rPr>
              <a:t> </a:t>
            </a:r>
            <a:r>
              <a:rPr lang="en-US" dirty="0">
                <a:latin typeface="Times New Roman" charset="0"/>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D002F1D0-BBF5-F145-95A0-2672CCC3D428}" type="slidenum">
              <a:rPr lang="en-US">
                <a:solidFill>
                  <a:srgbClr val="000000"/>
                </a:solidFill>
                <a:latin typeface="Arial" charset="0"/>
                <a:ea typeface="ＭＳ Ｐゴシック" charset="0"/>
                <a:cs typeface="ＭＳ Ｐゴシック" charset="0"/>
              </a:rPr>
              <a:pPr/>
              <a:t>30</a:t>
            </a:fld>
            <a:endParaRPr lang="en-US">
              <a:solidFill>
                <a:srgbClr val="000000"/>
              </a:solidFill>
              <a:latin typeface="Arial" charset="0"/>
              <a:ea typeface="ＭＳ Ｐゴシック" charset="0"/>
              <a:cs typeface="ＭＳ Ｐゴシック" charset="0"/>
            </a:endParaRPr>
          </a:p>
        </p:txBody>
      </p:sp>
      <p:sp>
        <p:nvSpPr>
          <p:cNvPr id="562179" name="Rectangle 2"/>
          <p:cNvSpPr>
            <a:spLocks noGrp="1" noRot="1" noChangeAspect="1" noChangeArrowheads="1" noTextEdit="1"/>
          </p:cNvSpPr>
          <p:nvPr>
            <p:ph type="sldImg"/>
          </p:nvPr>
        </p:nvSpPr>
        <p:spPr>
          <a:xfrm>
            <a:off x="1144588" y="685800"/>
            <a:ext cx="4572000" cy="3429000"/>
          </a:xfrm>
          <a:ln/>
        </p:spPr>
      </p:sp>
      <p:sp>
        <p:nvSpPr>
          <p:cNvPr id="397316" name="Rectangle 3"/>
          <p:cNvSpPr>
            <a:spLocks noGrp="1" noChangeArrowheads="1"/>
          </p:cNvSpPr>
          <p:nvPr>
            <p:ph type="body" idx="1"/>
          </p:nvPr>
        </p:nvSpPr>
        <p:spPr>
          <a:xfrm>
            <a:off x="857250" y="4369009"/>
            <a:ext cx="5143500" cy="436276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6" rIns="91430" bIns="45716"/>
          <a:lstStyle/>
          <a:p>
            <a:pPr marL="110605" indent="-110605">
              <a:tabLst>
                <a:tab pos="447093" algn="l"/>
              </a:tabLst>
            </a:pPr>
            <a:r>
              <a:rPr lang="en-US" b="1" dirty="0">
                <a:latin typeface="Times New Roman" charset="0"/>
              </a:rPr>
              <a:t>Instructor Notes</a:t>
            </a:r>
          </a:p>
          <a:p>
            <a:pPr marL="110605" indent="-110605">
              <a:buFontTx/>
              <a:buChar char="•"/>
              <a:tabLst>
                <a:tab pos="447093" algn="l"/>
              </a:tabLst>
            </a:pPr>
            <a:r>
              <a:rPr lang="en-US" dirty="0">
                <a:latin typeface="Times New Roman" charset="0"/>
              </a:rPr>
              <a:t>The sensing area on thermocouples and thermistors is on the tip of their probe. This means you don</a:t>
            </a:r>
            <a:r>
              <a:rPr lang="ja-JP" altLang="en-US" dirty="0">
                <a:latin typeface="Times New Roman" charset="0"/>
                <a:ea typeface="ＭＳ Ｐゴシック" charset="0"/>
                <a:cs typeface="ＭＳ Ｐゴシック" charset="0"/>
              </a:rPr>
              <a:t>’</a:t>
            </a:r>
            <a:r>
              <a:rPr lang="en-US" dirty="0">
                <a:latin typeface="Times New Roman" charset="0"/>
              </a:rPr>
              <a:t>t have to insert them into the food as far as bimetallic stemmed thermometers to get a correct reading. Thermocouples and thermistors are good for checking the temperature of both thick and thin food.</a:t>
            </a:r>
          </a:p>
          <a:p>
            <a:pPr marL="110605" indent="-110605">
              <a:buFontTx/>
              <a:buChar char="•"/>
              <a:tabLst>
                <a:tab pos="447093" algn="l"/>
              </a:tabLst>
            </a:pPr>
            <a:r>
              <a:rPr lang="en-US" dirty="0">
                <a:latin typeface="Times New Roman" charset="0"/>
              </a:rPr>
              <a:t>Thermocouples and thermistors come in several styles and sizes. Many come with different types of probes. </a:t>
            </a:r>
          </a:p>
          <a:p>
            <a:pPr marL="110605" indent="-110605">
              <a:buFontTx/>
              <a:buChar char="•"/>
              <a:tabLst>
                <a:tab pos="447093" algn="l"/>
              </a:tabLst>
            </a:pPr>
            <a:r>
              <a:rPr lang="en-US" dirty="0">
                <a:latin typeface="Times New Roman" charset="0"/>
              </a:rPr>
              <a:t>Immersion probes are used to check the temperature of liquids such as soups, sauces, and frying oil.</a:t>
            </a:r>
          </a:p>
          <a:p>
            <a:pPr marL="110605" indent="-110605">
              <a:buFontTx/>
              <a:buChar char="•"/>
              <a:tabLst>
                <a:tab pos="447093" algn="l"/>
              </a:tabLst>
            </a:pPr>
            <a:r>
              <a:rPr lang="en-US" dirty="0">
                <a:latin typeface="Times New Roman" charset="0"/>
              </a:rPr>
              <a:t>Surface probes are used to check the temperature of flat cooking equipment such as griddles.</a:t>
            </a:r>
          </a:p>
          <a:p>
            <a:pPr marL="110605" indent="-110605">
              <a:buFontTx/>
              <a:buChar char="•"/>
              <a:tabLst>
                <a:tab pos="447093" algn="l"/>
              </a:tabLst>
            </a:pPr>
            <a:r>
              <a:rPr lang="en-US" dirty="0">
                <a:latin typeface="Times New Roman" charset="0"/>
              </a:rPr>
              <a:t>Penetration probes are used to check the internal temperature of food. Small-diameter probes should be used to check the internal temperature of thin food such as meat patties and fish fillets.</a:t>
            </a:r>
          </a:p>
          <a:p>
            <a:pPr marL="110605" indent="-110605">
              <a:buFontTx/>
              <a:buChar char="•"/>
              <a:tabLst>
                <a:tab pos="447093" algn="l"/>
              </a:tabLst>
            </a:pPr>
            <a:r>
              <a:rPr lang="en-US" dirty="0">
                <a:latin typeface="Times New Roman" charset="0"/>
              </a:rPr>
              <a:t>Air probes are used to check the temperature inside coolers and ovens</a:t>
            </a:r>
            <a:r>
              <a:rPr lang="en-US" dirty="0" smtClean="0">
                <a:latin typeface="Times New Roman" charset="0"/>
              </a:rPr>
              <a:t>.</a:t>
            </a:r>
            <a:endParaRPr lang="en-US" dirty="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A98EBEDE-F2EB-5B45-ADFE-F371104327FC}" type="slidenum">
              <a:rPr lang="en-US">
                <a:solidFill>
                  <a:srgbClr val="000000"/>
                </a:solidFill>
                <a:latin typeface="Arial" charset="0"/>
                <a:ea typeface="ＭＳ Ｐゴシック" charset="0"/>
                <a:cs typeface="ＭＳ Ｐゴシック" charset="0"/>
              </a:rPr>
              <a:pPr/>
              <a:t>31</a:t>
            </a:fld>
            <a:endParaRPr lang="en-US">
              <a:solidFill>
                <a:srgbClr val="000000"/>
              </a:solidFill>
              <a:latin typeface="Arial" charset="0"/>
              <a:ea typeface="ＭＳ Ｐゴシック" charset="0"/>
              <a:cs typeface="ＭＳ Ｐゴシック" charset="0"/>
            </a:endParaRPr>
          </a:p>
        </p:txBody>
      </p:sp>
      <p:sp>
        <p:nvSpPr>
          <p:cNvPr id="563203"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57250" y="4367447"/>
            <a:ext cx="5143500" cy="4364323"/>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0605" indent="-110605"/>
            <a:r>
              <a:rPr lang="en-US" b="1" dirty="0">
                <a:latin typeface="Times New Roman" charset="0"/>
              </a:rPr>
              <a:t>Instructor Notes</a:t>
            </a:r>
          </a:p>
          <a:p>
            <a:pPr marL="110605" indent="-110605">
              <a:buFontTx/>
              <a:buChar char="•"/>
            </a:pPr>
            <a:r>
              <a:rPr lang="en-US" dirty="0">
                <a:latin typeface="Times New Roman" charset="0"/>
              </a:rPr>
              <a:t>These thermometers cannot measure air temperature or the internal temperature of food. </a:t>
            </a:r>
          </a:p>
          <a:p>
            <a:pPr marL="110605" indent="-110605">
              <a:buFontTx/>
              <a:buChar char="•"/>
            </a:pPr>
            <a:r>
              <a:rPr lang="en-US" dirty="0">
                <a:latin typeface="Times New Roman" charset="0"/>
              </a:rPr>
              <a:t>Hold the thermometer as close as possible to the food, food package, or equipment without touching it. Do NOT take readings through glass or metal, such as stainless steel or aluminum. </a:t>
            </a:r>
          </a:p>
          <a:p>
            <a:pPr marL="110605" indent="-110605">
              <a:buFontTx/>
              <a:buChar char="•"/>
            </a:pPr>
            <a:r>
              <a:rPr lang="en-US" dirty="0">
                <a:latin typeface="Times New Roman" charset="0"/>
              </a:rPr>
              <a:t>Always follow the manufacturers</a:t>
            </a:r>
            <a:r>
              <a:rPr lang="ja-JP" altLang="en-US" dirty="0">
                <a:latin typeface="Times New Roman" charset="0"/>
                <a:ea typeface="ＭＳ Ｐゴシック" charset="0"/>
                <a:cs typeface="ＭＳ Ｐゴシック" charset="0"/>
              </a:rPr>
              <a:t>’</a:t>
            </a:r>
            <a:r>
              <a:rPr lang="en-US" dirty="0">
                <a:latin typeface="Times New Roman" charset="0"/>
              </a:rPr>
              <a:t> guidelines. This should give you the most accurate readings.</a:t>
            </a:r>
          </a:p>
          <a:p>
            <a:pPr marL="110605" indent="-110605">
              <a:lnSpc>
                <a:spcPct val="80000"/>
              </a:lnSpc>
              <a:spcBef>
                <a:spcPct val="50000"/>
              </a:spcBef>
              <a:buFontTx/>
              <a:buChar char="•"/>
            </a:pPr>
            <a:endParaRPr lang="en-US" dirty="0">
              <a:latin typeface="Times New Roman" charset="0"/>
              <a:cs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D28ACC8B-D49C-D545-A3BD-0DE00B7195A3}" type="slidenum">
              <a:rPr lang="en-US">
                <a:solidFill>
                  <a:srgbClr val="000000"/>
                </a:solidFill>
                <a:latin typeface="Arial" charset="0"/>
                <a:ea typeface="ＭＳ Ｐゴシック" charset="0"/>
                <a:cs typeface="ＭＳ Ｐゴシック" charset="0"/>
              </a:rPr>
              <a:pPr/>
              <a:t>32</a:t>
            </a:fld>
            <a:endParaRPr lang="en-US">
              <a:solidFill>
                <a:srgbClr val="000000"/>
              </a:solidFill>
              <a:latin typeface="Arial" charset="0"/>
              <a:ea typeface="ＭＳ Ｐゴシック" charset="0"/>
              <a:cs typeface="ＭＳ Ｐゴシック" charset="0"/>
            </a:endParaRPr>
          </a:p>
        </p:txBody>
      </p:sp>
      <p:sp>
        <p:nvSpPr>
          <p:cNvPr id="564227"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57250" y="4367447"/>
            <a:ext cx="5143500" cy="4364323"/>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0605" indent="-110605"/>
            <a:r>
              <a:rPr lang="en-US" b="1" dirty="0">
                <a:latin typeface="Times New Roman" charset="0"/>
              </a:rPr>
              <a:t>Instructor Notes</a:t>
            </a:r>
          </a:p>
          <a:p>
            <a:pPr marL="110605" indent="-110605">
              <a:buFontTx/>
              <a:buChar char="•"/>
            </a:pPr>
            <a:r>
              <a:rPr lang="en-US" dirty="0">
                <a:latin typeface="Times New Roman" charset="0"/>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0605" indent="-110605">
              <a:buFontTx/>
              <a:buChar char="•"/>
            </a:pPr>
            <a:r>
              <a:rPr lang="en-US" dirty="0">
                <a:latin typeface="Times New Roman" charset="0"/>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0605" indent="-110605">
              <a:buFontTx/>
              <a:buChar char="•"/>
            </a:pPr>
            <a:r>
              <a:rPr lang="en-US" dirty="0">
                <a:latin typeface="Times New Roman" charset="0"/>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r>
              <a:rPr lang="en-US" dirty="0" smtClean="0">
                <a:latin typeface="Times New Roman" charset="0"/>
              </a:rPr>
              <a:t>.</a:t>
            </a:r>
            <a:endParaRPr lang="en-US" dirty="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2F9827B-B64C-5E48-8DD6-98116FF47D0A}" type="slidenum">
              <a:rPr lang="en-US">
                <a:solidFill>
                  <a:prstClr val="black"/>
                </a:solidFill>
                <a:latin typeface="Arial" charset="0"/>
              </a:rPr>
              <a:pPr/>
              <a:t>33</a:t>
            </a:fld>
            <a:endParaRPr lang="en-US">
              <a:solidFill>
                <a:prstClr val="black"/>
              </a:solidFill>
              <a:latin typeface="Arial" charset="0"/>
            </a:endParaRPr>
          </a:p>
        </p:txBody>
      </p:sp>
      <p:sp>
        <p:nvSpPr>
          <p:cNvPr id="565251" name="Rectangle 2"/>
          <p:cNvSpPr>
            <a:spLocks noGrp="1" noRot="1" noChangeAspect="1" noChangeArrowheads="1" noTextEdit="1"/>
          </p:cNvSpPr>
          <p:nvPr>
            <p:ph type="sldImg"/>
          </p:nvPr>
        </p:nvSpPr>
        <p:spPr>
          <a:xfrm>
            <a:off x="1143000" y="687388"/>
            <a:ext cx="4572000" cy="3429000"/>
          </a:xfrm>
          <a:ln/>
        </p:spPr>
      </p:sp>
      <p:sp>
        <p:nvSpPr>
          <p:cNvPr id="565252" name="Rectangle 3"/>
          <p:cNvSpPr>
            <a:spLocks noGrp="1" noChangeArrowheads="1"/>
          </p:cNvSpPr>
          <p:nvPr>
            <p:ph type="body" idx="1"/>
          </p:nvPr>
        </p:nvSpPr>
        <p:spPr>
          <a:xfrm>
            <a:off x="857250" y="4367447"/>
            <a:ext cx="5143500" cy="4364323"/>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19" tIns="46410" rIns="92819" bIns="46410"/>
          <a:lstStyle/>
          <a:p>
            <a:pPr marL="112163" indent="-112163"/>
            <a:r>
              <a:rPr lang="en-US" b="1" dirty="0">
                <a:latin typeface="Times New Roman" charset="0"/>
              </a:rPr>
              <a:t>Instructor Notes</a:t>
            </a:r>
          </a:p>
          <a:p>
            <a:pPr marL="112163" indent="-112163">
              <a:buFontTx/>
              <a:buChar char="•"/>
            </a:pPr>
            <a:r>
              <a:rPr lang="en-US" dirty="0">
                <a:latin typeface="Times New Roman" charset="0"/>
              </a:rPr>
              <a:t>Thermometers can lose their accuracy when they are bumped or dropped. It can also happen when they go through severe temperature change. When this happens, the thermometer must be calibrated, or adjusted, to give a correct reading</a:t>
            </a:r>
            <a:r>
              <a:rPr lang="en-US" dirty="0" smtClean="0">
                <a:latin typeface="Times New Roman" charset="0"/>
              </a:rPr>
              <a:t>.</a:t>
            </a:r>
            <a:endParaRPr lang="en-US" dirty="0">
              <a:latin typeface="Times New Roman" charset="0"/>
            </a:endParaRPr>
          </a:p>
          <a:p>
            <a:pPr marL="112163" indent="-112163">
              <a:buFontTx/>
              <a:buChar char="•"/>
            </a:pPr>
            <a:r>
              <a:rPr lang="en-US" dirty="0">
                <a:latin typeface="Times New Roman" charset="0"/>
              </a:rPr>
              <a:t>Most thermometers can be calibrated, but some can’t and must be replaced or sent back to the manufacturer. You should follow the manufacturer’s directions.</a:t>
            </a:r>
          </a:p>
          <a:p>
            <a:pPr marL="112163" indent="-112163">
              <a:buFontTx/>
              <a:buChar char="•"/>
            </a:pPr>
            <a:r>
              <a:rPr lang="en-US" dirty="0">
                <a:latin typeface="Times New Roman" charset="0"/>
              </a:rPr>
              <a:t>There are two ways to calibrate a thermometer. One is to adjust it based on the temperature at which water freezes. This is called the ice-point method. The other way is to adjust it based on the temperature at which water boils. This is called the boiling-point method. While either way works, the ice-point method is more common</a:t>
            </a:r>
            <a:r>
              <a:rPr lang="en-US" dirty="0" smtClean="0">
                <a:latin typeface="Times New Roman" charset="0"/>
              </a:rPr>
              <a:t>.</a:t>
            </a:r>
            <a:endParaRPr lang="en-US" dirty="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FEC0E8F-D490-8C44-A561-5FC917E1AEC2}" type="slidenum">
              <a:rPr lang="en-US">
                <a:solidFill>
                  <a:prstClr val="black"/>
                </a:solidFill>
                <a:latin typeface="Arial" charset="0"/>
              </a:rPr>
              <a:pPr/>
              <a:t>34</a:t>
            </a:fld>
            <a:endParaRPr lang="en-US">
              <a:solidFill>
                <a:prstClr val="black"/>
              </a:solidFill>
              <a:latin typeface="Arial" charset="0"/>
            </a:endParaRPr>
          </a:p>
        </p:txBody>
      </p:sp>
      <p:sp>
        <p:nvSpPr>
          <p:cNvPr id="566275" name="Rectangle 2"/>
          <p:cNvSpPr>
            <a:spLocks noGrp="1" noRot="1" noChangeAspect="1" noChangeArrowheads="1" noTextEdit="1"/>
          </p:cNvSpPr>
          <p:nvPr>
            <p:ph type="sldImg"/>
          </p:nvPr>
        </p:nvSpPr>
        <p:spPr>
          <a:xfrm>
            <a:off x="1181100" y="636588"/>
            <a:ext cx="4570413" cy="3429000"/>
          </a:xfrm>
          <a:ln/>
        </p:spPr>
      </p:sp>
      <p:sp>
        <p:nvSpPr>
          <p:cNvPr id="566276" name="Rectangle 3"/>
          <p:cNvSpPr>
            <a:spLocks noGrp="1" noChangeArrowheads="1"/>
          </p:cNvSpPr>
          <p:nvPr>
            <p:ph type="body" idx="1"/>
          </p:nvPr>
        </p:nvSpPr>
        <p:spPr>
          <a:xfrm>
            <a:off x="857250" y="4369009"/>
            <a:ext cx="5107782" cy="436276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224325" indent="-224325">
              <a:tabLst>
                <a:tab pos="448650" algn="l"/>
              </a:tabLst>
            </a:pPr>
            <a:r>
              <a:rPr lang="en-US" b="1" dirty="0">
                <a:latin typeface="Times New Roman" charset="0"/>
              </a:rPr>
              <a:t>Instructor Notes</a:t>
            </a:r>
          </a:p>
          <a:p>
            <a:pPr marL="224325" indent="-224325">
              <a:buFontTx/>
              <a:buChar char="•"/>
              <a:tabLst>
                <a:tab pos="448650" algn="l"/>
              </a:tabLst>
            </a:pPr>
            <a:r>
              <a:rPr lang="en-US" dirty="0">
                <a:latin typeface="Times New Roman" charset="0"/>
              </a:rPr>
              <a:t>Once the thermometer stem or probe is in the boiling water (make sure the sensing area is under water), wait thirty seconds, or until the indicator stops moving.</a:t>
            </a:r>
          </a:p>
          <a:p>
            <a:pPr marL="224325" indent="-224325">
              <a:buFontTx/>
              <a:buChar char="•"/>
              <a:tabLst>
                <a:tab pos="448650" algn="l"/>
              </a:tabLst>
            </a:pPr>
            <a:r>
              <a:rPr lang="en-US" dirty="0">
                <a:latin typeface="Times New Roman" charset="0"/>
              </a:rPr>
              <a:t>How you complete step 3 depends on the type of thermometer being used.</a:t>
            </a:r>
          </a:p>
          <a:p>
            <a:pPr marL="338046" lvl="1" indent="-224325">
              <a:buFontTx/>
              <a:buChar char="•"/>
              <a:tabLst>
                <a:tab pos="448650" algn="l"/>
              </a:tabLst>
            </a:pPr>
            <a:r>
              <a:rPr lang="en-US" dirty="0">
                <a:latin typeface="Times New Roman" charset="0"/>
              </a:rPr>
              <a:t>For a bimetallic stemmed thermometer: Hold the calibration nut with a wrench or other tool. Rotate the thermometer head until it reads 212˚F (100˚C).</a:t>
            </a:r>
          </a:p>
          <a:p>
            <a:pPr marL="338046" lvl="1" indent="-224325">
              <a:buFontTx/>
              <a:buChar char="•"/>
              <a:tabLst>
                <a:tab pos="448650" algn="l"/>
              </a:tabLst>
            </a:pPr>
            <a:r>
              <a:rPr lang="en-US" dirty="0">
                <a:latin typeface="Times New Roman" charset="0"/>
              </a:rPr>
              <a:t>For thermocouples and thermistors: Follow the manufacturer’s directions. On some devices, you can press a reset button</a:t>
            </a:r>
            <a:r>
              <a:rPr lang="en-US" dirty="0" smtClean="0">
                <a:latin typeface="Times New Roman" charset="0"/>
              </a:rPr>
              <a:t>.</a:t>
            </a:r>
            <a:endParaRPr lang="en-US" dirty="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2F02DA9-9486-694A-85E0-8A8DDAF95625}" type="slidenum">
              <a:rPr lang="en-US">
                <a:solidFill>
                  <a:prstClr val="black"/>
                </a:solidFill>
                <a:latin typeface="Arial" charset="0"/>
              </a:rPr>
              <a:pPr/>
              <a:t>35</a:t>
            </a:fld>
            <a:endParaRPr lang="en-US">
              <a:solidFill>
                <a:prstClr val="black"/>
              </a:solidFill>
              <a:latin typeface="Arial" charset="0"/>
            </a:endParaRPr>
          </a:p>
        </p:txBody>
      </p:sp>
      <p:sp>
        <p:nvSpPr>
          <p:cNvPr id="567299" name="Rectangle 2"/>
          <p:cNvSpPr>
            <a:spLocks noGrp="1" noRot="1" noChangeAspect="1" noChangeArrowheads="1" noTextEdit="1"/>
          </p:cNvSpPr>
          <p:nvPr>
            <p:ph type="sldImg"/>
          </p:nvPr>
        </p:nvSpPr>
        <p:spPr>
          <a:xfrm>
            <a:off x="1144588" y="685800"/>
            <a:ext cx="4572000" cy="3429000"/>
          </a:xfrm>
          <a:ln/>
        </p:spPr>
      </p:sp>
      <p:sp>
        <p:nvSpPr>
          <p:cNvPr id="567300" name="Rectangle 3"/>
          <p:cNvSpPr>
            <a:spLocks noGrp="1" noChangeArrowheads="1"/>
          </p:cNvSpPr>
          <p:nvPr>
            <p:ph type="body" idx="1"/>
          </p:nvPr>
        </p:nvSpPr>
        <p:spPr>
          <a:xfrm>
            <a:off x="857250" y="4369009"/>
            <a:ext cx="5143500" cy="436276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224325" indent="-224325">
              <a:tabLst>
                <a:tab pos="448650" algn="l"/>
              </a:tabLst>
            </a:pPr>
            <a:r>
              <a:rPr lang="en-US" b="1" dirty="0">
                <a:latin typeface="Times New Roman" charset="0"/>
              </a:rPr>
              <a:t>Instructor Notes</a:t>
            </a:r>
          </a:p>
          <a:p>
            <a:pPr marL="224325" indent="-224325">
              <a:buFontTx/>
              <a:buChar char="•"/>
              <a:tabLst>
                <a:tab pos="448650" algn="l"/>
              </a:tabLst>
            </a:pPr>
            <a:r>
              <a:rPr lang="en-US" dirty="0">
                <a:latin typeface="Times New Roman" charset="0"/>
              </a:rPr>
              <a:t>Once the thermometer stem or probe is in the ice water, wait thirty seconds, or until the indicator stops moving.</a:t>
            </a:r>
          </a:p>
          <a:p>
            <a:pPr marL="224325" indent="-224325">
              <a:buFontTx/>
              <a:buChar char="•"/>
              <a:tabLst>
                <a:tab pos="448650" algn="l"/>
              </a:tabLst>
            </a:pPr>
            <a:r>
              <a:rPr lang="en-US" dirty="0">
                <a:latin typeface="Times New Roman" charset="0"/>
              </a:rPr>
              <a:t>How you complete step 3 depends on the type of thermometer being used. </a:t>
            </a:r>
          </a:p>
          <a:p>
            <a:pPr marL="338046" lvl="1" indent="-224325">
              <a:buFontTx/>
              <a:buChar char="•"/>
              <a:tabLst>
                <a:tab pos="448650" algn="l"/>
              </a:tabLst>
            </a:pPr>
            <a:r>
              <a:rPr lang="en-US" dirty="0">
                <a:latin typeface="Times New Roman" charset="0"/>
              </a:rPr>
              <a:t>For a bimetallic stemmed thermometer: Hold the calibration nut with a wrench or other tool. Rotate the thermometer head until it reads 32˚F (0˚C). </a:t>
            </a:r>
          </a:p>
          <a:p>
            <a:pPr marL="338046" lvl="1" indent="-224325">
              <a:buFontTx/>
              <a:buChar char="•"/>
              <a:tabLst>
                <a:tab pos="448650" algn="l"/>
              </a:tabLst>
            </a:pPr>
            <a:r>
              <a:rPr lang="en-US" dirty="0">
                <a:latin typeface="Times New Roman" charset="0"/>
              </a:rPr>
              <a:t>For thermocouples and thermistors: Follow the manufacturer’s directions. On some devices, you can press a reset button</a:t>
            </a:r>
            <a:r>
              <a:rPr lang="en-US" dirty="0" smtClean="0">
                <a:latin typeface="Times New Roman" charset="0"/>
              </a:rPr>
              <a:t>.</a:t>
            </a:r>
            <a:endParaRPr lang="en-US" dirty="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2BC6AE6D-4017-464D-9643-847D0DE9ACC5}" type="slidenum">
              <a:rPr lang="en-US">
                <a:solidFill>
                  <a:srgbClr val="000000"/>
                </a:solidFill>
                <a:latin typeface="Arial" charset="0"/>
                <a:ea typeface="ＭＳ Ｐゴシック" charset="0"/>
                <a:cs typeface="ＭＳ Ｐゴシック" charset="0"/>
              </a:rPr>
              <a:pPr/>
              <a:t>36</a:t>
            </a:fld>
            <a:endParaRPr lang="en-US">
              <a:solidFill>
                <a:srgbClr val="000000"/>
              </a:solidFill>
              <a:latin typeface="Arial" charset="0"/>
              <a:ea typeface="ＭＳ Ｐゴシック" charset="0"/>
              <a:cs typeface="ＭＳ Ｐゴシック" charset="0"/>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400388" name="Rectangle 3"/>
          <p:cNvSpPr>
            <a:spLocks noGrp="1" noChangeArrowheads="1"/>
          </p:cNvSpPr>
          <p:nvPr>
            <p:ph type="body" idx="1"/>
          </p:nvPr>
        </p:nvSpPr>
        <p:spPr>
          <a:xfrm>
            <a:off x="857250" y="4392431"/>
            <a:ext cx="5485158" cy="41144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b="1" dirty="0">
                <a:latin typeface="Times New Roman" charset="0"/>
              </a:rPr>
              <a:t>Instructor Notes</a:t>
            </a:r>
          </a:p>
          <a:p>
            <a:pPr eaLnBrk="1" hangingPunct="1">
              <a:buFontTx/>
              <a:buChar char="•"/>
            </a:pPr>
            <a:r>
              <a:rPr lang="en-US" dirty="0">
                <a:latin typeface="Times New Roman" charset="0"/>
              </a:rPr>
              <a:t>Thermometers should be washed, rinsed, sanitized, and air-dried before and after each use to prevent cross-contamination. Be sure the sanitizing solution you use is for food-contact surfaces.</a:t>
            </a:r>
          </a:p>
          <a:p>
            <a:pPr eaLnBrk="1" hangingPunct="1">
              <a:buFontTx/>
              <a:buChar char="•"/>
            </a:pPr>
            <a:r>
              <a:rPr lang="en-US" dirty="0">
                <a:latin typeface="Times New Roman" charset="0"/>
              </a:rPr>
              <a:t>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dirty="0">
                <a:latin typeface="Times New Roman" charset="0"/>
                <a:ea typeface="ＭＳ Ｐゴシック" charset="0"/>
                <a:cs typeface="ＭＳ Ｐゴシック" charset="0"/>
              </a:rPr>
              <a:t>’</a:t>
            </a:r>
            <a:r>
              <a:rPr lang="en-US" dirty="0">
                <a:latin typeface="Times New Roman" charset="0"/>
              </a:rPr>
              <a:t>s directions regarding calibration.</a:t>
            </a:r>
          </a:p>
          <a:p>
            <a:pPr eaLnBrk="1" hangingPunct="1">
              <a:buFontTx/>
              <a:buChar char="•"/>
            </a:pPr>
            <a:r>
              <a:rPr lang="en-US" dirty="0">
                <a:latin typeface="Times New Roman" charset="0"/>
              </a:rPr>
              <a:t>Glass thermometers, such as candy thermometers, can be a physical contaminant if they break. They can only be used when enclosed in a shatterproof casing</a:t>
            </a:r>
            <a:r>
              <a:rPr lang="en-US" dirty="0" smtClean="0">
                <a:latin typeface="Times New Roman" charset="0"/>
              </a:rPr>
              <a:t>.</a:t>
            </a:r>
            <a:endParaRPr lang="en-US" dirty="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CB52C641-AFDD-664E-AC42-C229BB01ACEF}" type="slidenum">
              <a:rPr lang="en-US">
                <a:solidFill>
                  <a:srgbClr val="000000"/>
                </a:solidFill>
                <a:latin typeface="Arial" charset="0"/>
                <a:ea typeface="ＭＳ Ｐゴシック" charset="0"/>
                <a:cs typeface="ＭＳ Ｐゴシック" charset="0"/>
              </a:rPr>
              <a:pPr/>
              <a:t>37</a:t>
            </a:fld>
            <a:endParaRPr lang="en-US">
              <a:solidFill>
                <a:srgbClr val="000000"/>
              </a:solidFill>
              <a:latin typeface="Arial" charset="0"/>
              <a:ea typeface="ＭＳ Ｐゴシック" charset="0"/>
              <a:cs typeface="ＭＳ Ｐゴシック" charset="0"/>
            </a:endParaRPr>
          </a:p>
        </p:txBody>
      </p:sp>
      <p:sp>
        <p:nvSpPr>
          <p:cNvPr id="569347" name="Rectangle 2"/>
          <p:cNvSpPr>
            <a:spLocks noGrp="1" noRot="1" noChangeAspect="1" noChangeArrowheads="1" noTextEdit="1"/>
          </p:cNvSpPr>
          <p:nvPr>
            <p:ph type="sldImg"/>
          </p:nvPr>
        </p:nvSpPr>
        <p:spPr>
          <a:xfrm>
            <a:off x="1144588" y="685800"/>
            <a:ext cx="4572000" cy="3429000"/>
          </a:xfrm>
          <a:ln/>
        </p:spPr>
      </p:sp>
      <p:sp>
        <p:nvSpPr>
          <p:cNvPr id="401412" name="Rectangle 3"/>
          <p:cNvSpPr>
            <a:spLocks noGrp="1" noChangeArrowheads="1"/>
          </p:cNvSpPr>
          <p:nvPr>
            <p:ph type="body" idx="1"/>
          </p:nvPr>
        </p:nvSpPr>
        <p:spPr>
          <a:xfrm>
            <a:off x="857250" y="4392431"/>
            <a:ext cx="5485158" cy="41144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b="1" dirty="0">
                <a:latin typeface="Times New Roman" charset="0"/>
              </a:rPr>
              <a:t>Instructor Notes</a:t>
            </a:r>
          </a:p>
          <a:p>
            <a:pPr eaLnBrk="1" hangingPunct="1">
              <a:buFontTx/>
              <a:buChar char="•"/>
            </a:pPr>
            <a:r>
              <a:rPr lang="en-US" dirty="0">
                <a:latin typeface="Times New Roman" charset="0"/>
              </a:rPr>
              <a:t>When checking the temperature of food, insert the probe into the thickest part of the food, as shown in the photo. This is usually in the center. Also take another reading in a different spot. The temperature may vary in different areas. Before recording a temperature, wait for the thermometer reading to steady. With bimetallic stemmed thermometers wait at least 15 seconds after you insert the stem into the food</a:t>
            </a:r>
            <a:r>
              <a:rPr lang="en-US" dirty="0" smtClean="0">
                <a:latin typeface="Times New Roman" charset="0"/>
              </a:rPr>
              <a:t>.</a:t>
            </a:r>
            <a:endParaRPr lang="en-US" dirty="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Image Placeholder 1"/>
          <p:cNvSpPr>
            <a:spLocks noGrp="1" noRot="1" noChangeAspect="1" noTextEdit="1"/>
          </p:cNvSpPr>
          <p:nvPr>
            <p:ph type="sldImg"/>
          </p:nvPr>
        </p:nvSpPr>
        <p:spPr>
          <a:ln/>
        </p:spPr>
      </p:sp>
      <p:sp>
        <p:nvSpPr>
          <p:cNvPr id="5703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57037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E36D7F0-5929-4343-996E-DC931ACAFAFF}" type="slidenum">
              <a:rPr lang="en-US">
                <a:solidFill>
                  <a:prstClr val="black"/>
                </a:solidFill>
                <a:latin typeface="Arial" charset="0"/>
                <a:ea typeface="ＭＳ Ｐゴシック" charset="0"/>
                <a:cs typeface="ＭＳ Ｐゴシック" charset="0"/>
              </a:rPr>
              <a:pPr/>
              <a:t>38</a:t>
            </a:fld>
            <a:endParaRPr lang="en-US">
              <a:solidFill>
                <a:prstClr val="black"/>
              </a:solidFill>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01F4617-F9B1-3049-805A-F44178E495F4}" type="slidenum">
              <a:rPr lang="en-US">
                <a:solidFill>
                  <a:prstClr val="black"/>
                </a:solidFill>
                <a:latin typeface="Arial" charset="0"/>
                <a:ea typeface="ＭＳ Ｐゴシック" charset="0"/>
                <a:cs typeface="ＭＳ Ｐゴシック" charset="0"/>
              </a:rPr>
              <a:pPr/>
              <a:t>39</a:t>
            </a:fld>
            <a:endParaRPr lang="en-US">
              <a:solidFill>
                <a:prstClr val="black"/>
              </a:solidFill>
              <a:latin typeface="Arial" charset="0"/>
              <a:ea typeface="ＭＳ Ｐゴシック" charset="0"/>
              <a:cs typeface="ＭＳ Ｐゴシック" charset="0"/>
            </a:endParaRPr>
          </a:p>
        </p:txBody>
      </p:sp>
      <p:sp>
        <p:nvSpPr>
          <p:cNvPr id="571395"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marL="112163" indent="-112163">
              <a:buFontTx/>
              <a:buChar char="•"/>
            </a:pPr>
            <a:r>
              <a:rPr lang="en-US" dirty="0">
                <a:latin typeface="Times New Roman" charset="0"/>
                <a:ea typeface="ＭＳ Ｐゴシック" charset="0"/>
                <a:cs typeface="ＭＳ Ｐゴシック" charset="0"/>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chain can include growers, shippers, packers, manufacturers, distributors (trucking fleets and warehouses), and local markets.</a:t>
            </a:r>
          </a:p>
          <a:p>
            <a:pPr marL="112163" indent="-112163">
              <a:buFontTx/>
              <a:buChar char="•"/>
            </a:pPr>
            <a:r>
              <a:rPr lang="en-US" dirty="0">
                <a:latin typeface="Times New Roman" charset="0"/>
                <a:ea typeface="ＭＳ Ｐゴシック" charset="0"/>
                <a:cs typeface="ＭＳ Ｐゴシック" charset="0"/>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7287AAE-0343-4F43-B979-7679C8B79258}" type="slidenum">
              <a:rPr lang="en-US">
                <a:solidFill>
                  <a:prstClr val="black"/>
                </a:solidFill>
                <a:latin typeface="Arial" charset="0"/>
              </a:rPr>
              <a:pPr/>
              <a:t>4</a:t>
            </a:fld>
            <a:endParaRPr lang="en-US">
              <a:solidFill>
                <a:prstClr val="black"/>
              </a:solidFill>
              <a:latin typeface="Arial" charset="0"/>
            </a:endParaRPr>
          </a:p>
        </p:txBody>
      </p:sp>
      <p:sp>
        <p:nvSpPr>
          <p:cNvPr id="535555" name="Rectangle 2"/>
          <p:cNvSpPr>
            <a:spLocks noGrp="1" noRot="1" noChangeAspect="1" noChangeArrowheads="1" noTextEdit="1"/>
          </p:cNvSpPr>
          <p:nvPr>
            <p:ph type="sldImg"/>
          </p:nvPr>
        </p:nvSpPr>
        <p:spPr>
          <a:ln/>
        </p:spPr>
      </p:sp>
      <p:sp>
        <p:nvSpPr>
          <p:cNvPr id="535556" name="Rectangle 3"/>
          <p:cNvSpPr>
            <a:spLocks noGrp="1" noChangeArrowheads="1"/>
          </p:cNvSpPr>
          <p:nvPr>
            <p:ph type="body" idx="1"/>
          </p:nvPr>
        </p:nvSpPr>
        <p:spPr>
          <a:xfrm>
            <a:off x="857250" y="4365885"/>
            <a:ext cx="5140394" cy="436588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r>
              <a:rPr lang="en-US" b="1" dirty="0">
                <a:latin typeface="Times New Roman" charset="0"/>
              </a:rPr>
              <a:t>Instructor Notes</a:t>
            </a:r>
          </a:p>
          <a:p>
            <a:pPr marL="112163" indent="-112163">
              <a:buFontTx/>
              <a:buChar char="•"/>
            </a:pPr>
            <a:r>
              <a:rPr lang="en-US" dirty="0">
                <a:latin typeface="Times New Roman" charset="0"/>
              </a:rPr>
              <a:t>Simple acts can contaminate food. For this reason, food handlers need to monitor what they do with their hands. </a:t>
            </a:r>
          </a:p>
          <a:p>
            <a:pPr marL="112163" indent="-112163"/>
            <a:endParaRPr lang="en-US" dirty="0">
              <a:latin typeface="Times New Roman" charset="0"/>
            </a:endParaRPr>
          </a:p>
          <a:p>
            <a:pPr marL="112163" indent="-112163"/>
            <a:r>
              <a:rPr lang="en-US" dirty="0" smtClean="0">
                <a:latin typeface="Times New Roman" charset="0"/>
              </a:rPr>
              <a:t>     </a:t>
            </a:r>
            <a:endParaRPr lang="en-US" dirty="0">
              <a:latin typeface="Times New Roman" charset="0"/>
            </a:endParaRPr>
          </a:p>
          <a:p>
            <a:pPr marL="112163" indent="-112163">
              <a:lnSpc>
                <a:spcPct val="80000"/>
              </a:lnSpc>
              <a:spcBef>
                <a:spcPct val="50000"/>
              </a:spcBef>
            </a:pPr>
            <a:r>
              <a:rPr lang="en-US" dirty="0" smtClean="0">
                <a:latin typeface="Times New Roman" charset="0"/>
              </a:rPr>
              <a:t>  </a:t>
            </a:r>
            <a:endParaRPr lang="en-US" dirty="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5FD524A-87DB-6240-B7B4-37ECD507D9B8}" type="slidenum">
              <a:rPr lang="en-US">
                <a:solidFill>
                  <a:prstClr val="black"/>
                </a:solidFill>
                <a:latin typeface="Arial" charset="0"/>
                <a:ea typeface="ＭＳ Ｐゴシック" charset="0"/>
                <a:cs typeface="ＭＳ Ｐゴシック" charset="0"/>
              </a:rPr>
              <a:pPr/>
              <a:t>40</a:t>
            </a:fld>
            <a:endParaRPr lang="en-US">
              <a:solidFill>
                <a:prstClr val="black"/>
              </a:solidFill>
              <a:latin typeface="Arial" charset="0"/>
              <a:ea typeface="ＭＳ Ｐゴシック" charset="0"/>
              <a:cs typeface="ＭＳ Ｐゴシック" charset="0"/>
            </a:endParaRPr>
          </a:p>
        </p:txBody>
      </p:sp>
      <p:sp>
        <p:nvSpPr>
          <p:cNvPr id="572419"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56" tIns="48328" rIns="96656" bIns="48328"/>
          <a:lstStyle/>
          <a:p>
            <a:pPr marL="112163" indent="-112163">
              <a:defRPr/>
            </a:pPr>
            <a:r>
              <a:rPr lang="en-US" b="1" dirty="0">
                <a:latin typeface="Times New Roman" charset="0"/>
                <a:ea typeface="+mn-ea"/>
              </a:rPr>
              <a:t>Instructor Notes</a:t>
            </a:r>
          </a:p>
          <a:p>
            <a:pPr marL="112163" indent="-112163">
              <a:buFontTx/>
              <a:buChar char="•"/>
              <a:defRPr/>
            </a:pPr>
            <a:r>
              <a:rPr lang="en-US" dirty="0">
                <a:latin typeface="Times New Roman" charset="0"/>
                <a:ea typeface="+mn-ea"/>
              </a:rPr>
              <a:t>Make specific staff responsible for receiving. </a:t>
            </a:r>
          </a:p>
          <a:p>
            <a:pPr marL="112163" indent="-112163">
              <a:buFontTx/>
              <a:buChar char="•"/>
              <a:defRPr/>
            </a:pPr>
            <a:r>
              <a:rPr lang="en-US" dirty="0">
                <a:latin typeface="Times New Roman" charset="0"/>
                <a:ea typeface="+mn-ea"/>
              </a:rPr>
              <a:t>Provide staff with the tools they need, including purchase orders, thermometers, and scales. Then make sure enough trained staff is available to receive and inspect food items promptly. </a:t>
            </a:r>
            <a:endParaRPr lang="en-US" dirty="0" smtClean="0">
              <a:latin typeface="Times New Roman" charset="0"/>
              <a:ea typeface="+mn-ea"/>
            </a:endParaRPr>
          </a:p>
          <a:p>
            <a:pPr marL="112163" indent="-112163">
              <a:buFontTx/>
              <a:buChar char="•"/>
              <a:defRPr/>
            </a:pPr>
            <a:r>
              <a:rPr lang="en-US" dirty="0" smtClean="0">
                <a:latin typeface="Times New Roman" charset="0"/>
                <a:ea typeface="+mn-ea"/>
              </a:rPr>
              <a:t>Plan ahead for shipments. Have clean hand trucks, carts, dollies, and containers ready. Also, make sure there is enough space in dry-storage and walk-in areas for shipments.</a:t>
            </a:r>
            <a:endParaRPr lang="en-US" dirty="0">
              <a:latin typeface="Times New Roman" charset="0"/>
              <a:ea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583355E-065C-BD48-A391-D48604024D8A}" type="slidenum">
              <a:rPr lang="en-US">
                <a:solidFill>
                  <a:prstClr val="black"/>
                </a:solidFill>
                <a:latin typeface="Arial" charset="0"/>
                <a:ea typeface="ＭＳ Ｐゴシック" charset="0"/>
                <a:cs typeface="ＭＳ Ｐゴシック" charset="0"/>
              </a:rPr>
              <a:pPr/>
              <a:t>41</a:t>
            </a:fld>
            <a:endParaRPr lang="en-US">
              <a:solidFill>
                <a:prstClr val="black"/>
              </a:solidFill>
              <a:latin typeface="Arial" charset="0"/>
              <a:ea typeface="ＭＳ Ｐゴシック" charset="0"/>
              <a:cs typeface="ＭＳ Ｐゴシック" charset="0"/>
            </a:endParaRPr>
          </a:p>
        </p:txBody>
      </p:sp>
      <p:sp>
        <p:nvSpPr>
          <p:cNvPr id="573443" name="Rectangle 2"/>
          <p:cNvSpPr>
            <a:spLocks noGrp="1" noRot="1" noChangeAspect="1" noChangeArrowheads="1" noTextEdit="1"/>
          </p:cNvSpPr>
          <p:nvPr>
            <p:ph type="sldImg"/>
          </p:nvPr>
        </p:nvSpPr>
        <p:spPr>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EF9F0313-18F6-F341-B0F4-2F2DE83D3A5D}" type="slidenum">
              <a:rPr lang="en-US">
                <a:solidFill>
                  <a:srgbClr val="000000"/>
                </a:solidFill>
                <a:latin typeface="Arial" charset="0"/>
                <a:ea typeface="ＭＳ Ｐゴシック" charset="0"/>
                <a:cs typeface="ＭＳ Ｐゴシック" charset="0"/>
              </a:rPr>
              <a:pPr/>
              <a:t>42</a:t>
            </a:fld>
            <a:endParaRPr lang="en-US">
              <a:solidFill>
                <a:srgbClr val="000000"/>
              </a:solidFill>
              <a:latin typeface="Arial" charset="0"/>
              <a:ea typeface="ＭＳ Ｐゴシック" charset="0"/>
              <a:cs typeface="ＭＳ Ｐゴシック" charset="0"/>
            </a:endParaRPr>
          </a:p>
        </p:txBody>
      </p:sp>
      <p:sp>
        <p:nvSpPr>
          <p:cNvPr id="574467"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57250" y="4423660"/>
            <a:ext cx="5365578" cy="4645389"/>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50" tIns="48325" rIns="96650" bIns="48325"/>
          <a:lstStyle/>
          <a:p>
            <a:pPr marL="110605" indent="-110605"/>
            <a:r>
              <a:rPr lang="en-US" b="1" dirty="0">
                <a:latin typeface="Times New Roman" charset="0"/>
                <a:ea typeface="ＭＳ Ｐゴシック" charset="0"/>
                <a:cs typeface="ＭＳ Ｐゴシック" charset="0"/>
              </a:rPr>
              <a:t>Instructor Notes</a:t>
            </a:r>
          </a:p>
          <a:p>
            <a:pPr marL="110605" indent="-110605">
              <a:buFontTx/>
              <a:buChar char="•"/>
            </a:pPr>
            <a:r>
              <a:rPr lang="en-US" dirty="0">
                <a:latin typeface="Times New Roman" charset="0"/>
                <a:ea typeface="ＭＳ Ｐゴシック" charset="0"/>
                <a:cs typeface="ＭＳ Ｐゴシック" charset="0"/>
              </a:rPr>
              <a:t>Some foodservice operations receive food after-hours when they are closed for business. This is often referred to as a key drop delivery.</a:t>
            </a:r>
          </a:p>
          <a:p>
            <a:pPr marL="110605" indent="-110605">
              <a:buFontTx/>
              <a:buChar char="•"/>
            </a:pPr>
            <a:r>
              <a:rPr lang="en-US" dirty="0">
                <a:latin typeface="Times New Roman" charset="0"/>
                <a:ea typeface="ＭＳ Ｐゴシック" charset="0"/>
                <a:cs typeface="ＭＳ Ｐゴシック" charset="0"/>
              </a:rPr>
              <a:t>The supplier is given a key or other access to the operation to make the delivery. Products are then placed in coolers, freezers, and dry storage areas. The delivery must be inspected once you arrive at the operation and meet the criteria identified in the slide.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8C43E21-70AC-5D41-99DC-42625D19E209}" type="slidenum">
              <a:rPr lang="en-US">
                <a:solidFill>
                  <a:prstClr val="black"/>
                </a:solidFill>
                <a:latin typeface="Arial" charset="0"/>
                <a:ea typeface="ＭＳ Ｐゴシック" charset="0"/>
                <a:cs typeface="ＭＳ Ｐゴシック" charset="0"/>
              </a:rPr>
              <a:pPr/>
              <a:t>43</a:t>
            </a:fld>
            <a:endParaRPr lang="en-US">
              <a:solidFill>
                <a:prstClr val="black"/>
              </a:solidFill>
              <a:latin typeface="Arial" charset="0"/>
              <a:ea typeface="ＭＳ Ｐゴシック" charset="0"/>
              <a:cs typeface="ＭＳ Ｐゴシック" charset="0"/>
            </a:endParaRPr>
          </a:p>
        </p:txBody>
      </p:sp>
      <p:sp>
        <p:nvSpPr>
          <p:cNvPr id="575491"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xfrm>
            <a:off x="857250" y="4423660"/>
            <a:ext cx="5365578" cy="4645389"/>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56" tIns="48328" rIns="96656" bIns="48328"/>
          <a:lstStyle/>
          <a:p>
            <a:pPr marL="112163" indent="-112163"/>
            <a:r>
              <a:rPr lang="en-US" b="1" dirty="0">
                <a:latin typeface="Times New Roman" charset="0"/>
                <a:ea typeface="ＭＳ Ｐゴシック" charset="0"/>
                <a:cs typeface="ＭＳ Ｐゴシック" charset="0"/>
              </a:rPr>
              <a:t>Instructor Notes</a:t>
            </a:r>
          </a:p>
          <a:p>
            <a:pPr marL="112163" indent="-112163">
              <a:buFontTx/>
              <a:buChar char="•"/>
            </a:pPr>
            <a:r>
              <a:rPr lang="en-US" dirty="0">
                <a:latin typeface="Times New Roman" charset="0"/>
                <a:ea typeface="ＭＳ Ｐゴシック" charset="0"/>
                <a:cs typeface="ＭＳ Ｐゴシック" charset="0"/>
              </a:rPr>
              <a:t>Occasionally you may be able to recondition and use items that would have been rejected. For example, a shipment of cans with contaminated surfaces may be cleaned and sanitized, allowing them to be used. However, the same cans may not be reconditioned if the contamination was a result of damage to the cans.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DD66BEC-BFD9-534C-9F98-6617CAC0A798}" type="slidenum">
              <a:rPr lang="en-US">
                <a:solidFill>
                  <a:prstClr val="black"/>
                </a:solidFill>
                <a:latin typeface="Arial" charset="0"/>
                <a:ea typeface="ＭＳ Ｐゴシック" charset="0"/>
                <a:cs typeface="ＭＳ Ｐゴシック" charset="0"/>
              </a:rPr>
              <a:pPr/>
              <a:t>44</a:t>
            </a:fld>
            <a:endParaRPr lang="en-US">
              <a:solidFill>
                <a:prstClr val="black"/>
              </a:solidFill>
              <a:latin typeface="Arial" charset="0"/>
              <a:ea typeface="ＭＳ Ｐゴシック" charset="0"/>
              <a:cs typeface="ＭＳ Ｐゴシック" charset="0"/>
            </a:endParaRPr>
          </a:p>
        </p:txBody>
      </p:sp>
      <p:sp>
        <p:nvSpPr>
          <p:cNvPr id="576515"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57250" y="4423660"/>
            <a:ext cx="5365578" cy="4645389"/>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56" tIns="48328" rIns="96656" bIns="48328"/>
          <a:lstStyle/>
          <a:p>
            <a:pPr marL="112163" indent="-112163"/>
            <a:r>
              <a:rPr lang="en-US" b="1" dirty="0">
                <a:latin typeface="Times New Roman" charset="0"/>
                <a:ea typeface="ＭＳ Ｐゴシック" charset="0"/>
                <a:cs typeface="ＭＳ Ｐゴシック" charset="0"/>
              </a:rPr>
              <a:t>Instructor Notes</a:t>
            </a:r>
          </a:p>
          <a:p>
            <a:pPr marL="112163" indent="-112163">
              <a:buFontTx/>
              <a:buChar char="•"/>
            </a:pPr>
            <a:r>
              <a:rPr lang="en-US" dirty="0">
                <a:latin typeface="Times New Roman" charset="0"/>
                <a:ea typeface="ＭＳ Ｐゴシック" charset="0"/>
                <a:cs typeface="ＭＳ Ｐゴシック" charset="0"/>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2163" indent="-112163">
              <a:buFontTx/>
              <a:buChar char="•"/>
            </a:pPr>
            <a:r>
              <a:rPr lang="en-US" dirty="0">
                <a:latin typeface="Times New Roman" charset="0"/>
                <a:ea typeface="ＭＳ Ｐゴシック" charset="0"/>
                <a:cs typeface="ＭＳ Ｐゴシック" charset="0"/>
              </a:rPr>
              <a:t>Identify the recalled food items by matching information from the recall notice to the item. This may include the manufacturer</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ID, the time the item was manufactured, and the item</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use-by date.</a:t>
            </a:r>
          </a:p>
          <a:p>
            <a:pPr marL="112163" indent="-112163">
              <a:buFontTx/>
              <a:buChar char="•"/>
            </a:pPr>
            <a:r>
              <a:rPr lang="en-US" dirty="0">
                <a:latin typeface="Times New Roman" charset="0"/>
                <a:ea typeface="ＭＳ Ｐゴシック" charset="0"/>
                <a:cs typeface="ＭＳ Ｐゴシック" charset="0"/>
              </a:rPr>
              <a:t>Remove the item from inventory, and place it in a secure and appropriate location. That may be a cooler or dry-storage area.</a:t>
            </a:r>
          </a:p>
          <a:p>
            <a:pPr marL="112163" indent="-112163">
              <a:buFontTx/>
              <a:buChar char="•"/>
            </a:pPr>
            <a:r>
              <a:rPr lang="en-US" dirty="0">
                <a:latin typeface="Times New Roman" charset="0"/>
                <a:ea typeface="ＭＳ Ｐゴシック" charset="0"/>
                <a:cs typeface="ＭＳ Ｐゴシック" charset="0"/>
              </a:rPr>
              <a:t>The recalled item must be stored separately from food, utensils, equipment, linens, and single-use items. </a:t>
            </a:r>
          </a:p>
          <a:p>
            <a:pPr marL="112163" indent="-112163">
              <a:buFontTx/>
              <a:buChar char="•"/>
            </a:pPr>
            <a:r>
              <a:rPr lang="en-US" dirty="0">
                <a:latin typeface="Times New Roman" charset="0"/>
                <a:ea typeface="ＭＳ Ｐゴシック" charset="0"/>
                <a:cs typeface="ＭＳ Ｐゴシック" charset="0"/>
              </a:rPr>
              <a:t>Label the item in a way that will prevent it from being placed back in inventory. Some operations do this by including a Do Not Use and Do Not Discard label on recalled food items. Inform staff not to use the product.</a:t>
            </a:r>
          </a:p>
          <a:p>
            <a:pPr marL="112163" indent="-112163">
              <a:buFontTx/>
              <a:buChar char="•"/>
            </a:pPr>
            <a:r>
              <a:rPr lang="en-US" dirty="0">
                <a:latin typeface="Times New Roman" charset="0"/>
                <a:ea typeface="ＭＳ Ｐゴシック" charset="0"/>
                <a:cs typeface="ＭＳ Ｐゴシック" charset="0"/>
              </a:rPr>
              <a:t>Refer to the vendor</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notification or recall notice for what to do with the item. For example, you might be instructed to throw it out or return it to the vendor.</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AD3462BA-C9AB-4643-8C98-54EB5A0730F2}" type="slidenum">
              <a:rPr lang="en-US">
                <a:solidFill>
                  <a:srgbClr val="000000"/>
                </a:solidFill>
                <a:latin typeface="Arial" charset="0"/>
                <a:ea typeface="ＭＳ Ｐゴシック" charset="0"/>
                <a:cs typeface="ＭＳ Ｐゴシック" charset="0"/>
              </a:rPr>
              <a:pPr/>
              <a:t>45</a:t>
            </a:fld>
            <a:endParaRPr lang="en-US">
              <a:solidFill>
                <a:srgbClr val="000000"/>
              </a:solidFill>
              <a:latin typeface="Arial" charset="0"/>
              <a:ea typeface="ＭＳ Ｐゴシック" charset="0"/>
              <a:cs typeface="ＭＳ Ｐゴシック" charset="0"/>
            </a:endParaRPr>
          </a:p>
        </p:txBody>
      </p:sp>
      <p:sp>
        <p:nvSpPr>
          <p:cNvPr id="577539" name="Rectangle 2"/>
          <p:cNvSpPr>
            <a:spLocks noGrp="1" noRot="1" noChangeAspect="1" noChangeArrowheads="1" noTextEdit="1"/>
          </p:cNvSpPr>
          <p:nvPr>
            <p:ph type="sldImg"/>
          </p:nvPr>
        </p:nvSpPr>
        <p:spPr>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8D54617F-BE74-F844-BD33-9A581ABCD47E}" type="slidenum">
              <a:rPr lang="en-US">
                <a:solidFill>
                  <a:srgbClr val="000000"/>
                </a:solidFill>
                <a:latin typeface="Arial" charset="0"/>
                <a:ea typeface="ＭＳ Ｐゴシック" charset="0"/>
                <a:cs typeface="ＭＳ Ｐゴシック" charset="0"/>
              </a:rPr>
              <a:pPr/>
              <a:t>46</a:t>
            </a:fld>
            <a:endParaRPr lang="en-US">
              <a:solidFill>
                <a:srgbClr val="000000"/>
              </a:solidFill>
              <a:latin typeface="Arial" charset="0"/>
              <a:ea typeface="ＭＳ Ｐゴシック" charset="0"/>
              <a:cs typeface="ＭＳ Ｐゴシック" charset="0"/>
            </a:endParaRPr>
          </a:p>
        </p:txBody>
      </p:sp>
      <p:sp>
        <p:nvSpPr>
          <p:cNvPr id="578563"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857250" y="4423660"/>
            <a:ext cx="5365578" cy="4645389"/>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50" tIns="48325" rIns="96650" bIns="48325"/>
          <a:lstStyle/>
          <a:p>
            <a:pPr marL="112157" indent="-112157">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marL="112157" indent="-112157">
              <a:buFontTx/>
              <a:buChar char="•"/>
              <a:defRPr/>
            </a:pPr>
            <a:r>
              <a:rPr lang="en-US" dirty="0">
                <a:latin typeface="Times New Roman" charset="0"/>
                <a:ea typeface="+mn-ea"/>
              </a:rPr>
              <a:t>ROP stands for </a:t>
            </a:r>
            <a:r>
              <a:rPr lang="en-US" dirty="0" smtClean="0">
                <a:latin typeface="Times New Roman" charset="0"/>
                <a:ea typeface="+mn-ea"/>
              </a:rPr>
              <a:t>reduced-oxygen </a:t>
            </a:r>
            <a:r>
              <a:rPr lang="en-US" dirty="0">
                <a:latin typeface="Times New Roman" charset="0"/>
                <a:ea typeface="+mn-ea"/>
              </a:rPr>
              <a:t>packaging. It includes MAP, vacuum-packed, and </a:t>
            </a:r>
            <a:r>
              <a:rPr lang="en-US" i="1" dirty="0">
                <a:latin typeface="Times New Roman" charset="0"/>
                <a:ea typeface="+mn-ea"/>
              </a:rPr>
              <a:t>sous vide</a:t>
            </a:r>
            <a:r>
              <a:rPr lang="en-US" dirty="0">
                <a:latin typeface="Times New Roman" charset="0"/>
                <a:ea typeface="+mn-ea"/>
              </a:rPr>
              <a:t> food. </a:t>
            </a:r>
          </a:p>
          <a:p>
            <a:pPr marL="112157" indent="-112157">
              <a:defRPr/>
            </a:pPr>
            <a:endParaRPr lang="en-US" dirty="0">
              <a:latin typeface="Times New Roman" charset="0"/>
              <a:ea typeface="+mn-ea"/>
            </a:endParaRPr>
          </a:p>
          <a:p>
            <a:pPr marL="112157" indent="-112157">
              <a:lnSpc>
                <a:spcPct val="80000"/>
              </a:lnSpc>
              <a:spcBef>
                <a:spcPct val="50000"/>
              </a:spcBef>
              <a:buSzPct val="80000"/>
              <a:buFontTx/>
              <a:buChar char="•"/>
              <a:defRPr/>
            </a:pPr>
            <a:endParaRPr lang="en-US" dirty="0">
              <a:latin typeface="Times New Roman" charset="0"/>
              <a:ea typeface="+mn-ea"/>
              <a:cs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1329290-3C48-6045-836C-14252331A4F3}" type="slidenum">
              <a:rPr lang="en-US">
                <a:solidFill>
                  <a:srgbClr val="000000"/>
                </a:solidFill>
                <a:latin typeface="Arial" charset="0"/>
                <a:ea typeface="ＭＳ Ｐゴシック" charset="0"/>
                <a:cs typeface="ＭＳ Ｐゴシック" charset="0"/>
              </a:rPr>
              <a:pPr/>
              <a:t>47</a:t>
            </a:fld>
            <a:endParaRPr lang="en-US">
              <a:solidFill>
                <a:srgbClr val="000000"/>
              </a:solidFill>
              <a:latin typeface="Arial" charset="0"/>
              <a:ea typeface="ＭＳ Ｐゴシック" charset="0"/>
              <a:cs typeface="ＭＳ Ｐゴシック" charset="0"/>
            </a:endParaRPr>
          </a:p>
        </p:txBody>
      </p:sp>
      <p:sp>
        <p:nvSpPr>
          <p:cNvPr id="579587" name="Rectangle 2"/>
          <p:cNvSpPr>
            <a:spLocks noGrp="1" noRot="1" noChangeAspect="1" noChangeArrowheads="1" noTextEdit="1"/>
          </p:cNvSpPr>
          <p:nvPr>
            <p:ph type="sldImg"/>
          </p:nvPr>
        </p:nvSpPr>
        <p:spPr>
          <a:ln/>
        </p:spPr>
      </p:sp>
      <p:sp>
        <p:nvSpPr>
          <p:cNvPr id="579588"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Slide Image Placeholder 1"/>
          <p:cNvSpPr>
            <a:spLocks noGrp="1" noRot="1" noChangeAspect="1" noTextEdit="1"/>
          </p:cNvSpPr>
          <p:nvPr>
            <p:ph type="sldImg"/>
          </p:nvPr>
        </p:nvSpPr>
        <p:spPr>
          <a:ln/>
        </p:spPr>
      </p:sp>
      <p:sp>
        <p:nvSpPr>
          <p:cNvPr id="72707"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B951AEA-6072-8041-B361-66EBD16DD39F}" type="slidenum">
              <a:rPr lang="en-US">
                <a:solidFill>
                  <a:prstClr val="black"/>
                </a:solidFill>
                <a:latin typeface="Arial" charset="0"/>
                <a:ea typeface="ＭＳ Ｐゴシック" charset="0"/>
                <a:cs typeface="ＭＳ Ｐゴシック" charset="0"/>
              </a:rPr>
              <a:pPr/>
              <a:t>48</a:t>
            </a:fld>
            <a:endParaRPr lang="en-US">
              <a:solidFill>
                <a:prstClr val="black"/>
              </a:solidFill>
              <a:latin typeface="Arial" charset="0"/>
              <a:ea typeface="ＭＳ Ｐゴシック" charset="0"/>
              <a:cs typeface="ＭＳ Ｐゴシック" charset="0"/>
            </a:endParaRPr>
          </a:p>
        </p:txBody>
      </p:sp>
      <p:sp>
        <p:nvSpPr>
          <p:cNvPr id="580612"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73731"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AEAAC76-C018-DD40-95A0-F85E892EB5B8}" type="slidenum">
              <a:rPr lang="en-US">
                <a:solidFill>
                  <a:prstClr val="black"/>
                </a:solidFill>
                <a:latin typeface="Arial" charset="0"/>
                <a:ea typeface="ＭＳ Ｐゴシック" charset="0"/>
                <a:cs typeface="ＭＳ Ｐゴシック" charset="0"/>
              </a:rPr>
              <a:pPr/>
              <a:t>49</a:t>
            </a:fld>
            <a:endParaRPr lang="en-US">
              <a:solidFill>
                <a:prstClr val="black"/>
              </a:solidFill>
              <a:latin typeface="Arial" charset="0"/>
              <a:ea typeface="ＭＳ Ｐゴシック" charset="0"/>
              <a:cs typeface="ＭＳ Ｐゴシック" charset="0"/>
            </a:endParaRPr>
          </a:p>
        </p:txBody>
      </p:sp>
      <p:sp>
        <p:nvSpPr>
          <p:cNvPr id="58163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BFF1EC4-A4B2-FC4B-BD92-5F17BA8628F0}" type="slidenum">
              <a:rPr lang="en-US">
                <a:solidFill>
                  <a:prstClr val="black"/>
                </a:solidFill>
                <a:latin typeface="Arial" charset="0"/>
              </a:rPr>
              <a:pPr/>
              <a:t>5</a:t>
            </a:fld>
            <a:endParaRPr lang="en-US">
              <a:solidFill>
                <a:prstClr val="black"/>
              </a:solidFill>
              <a:latin typeface="Arial" charset="0"/>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xfrm>
            <a:off x="857250" y="4365885"/>
            <a:ext cx="5140394" cy="436588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r>
              <a:rPr lang="en-US" b="1">
                <a:latin typeface="Times New Roman" charset="0"/>
              </a:rPr>
              <a:t>Instructor Notes</a:t>
            </a:r>
          </a:p>
          <a:p>
            <a:pPr marL="112163" indent="-112163">
              <a:buFontTx/>
              <a:buChar char="•"/>
            </a:pPr>
            <a:r>
              <a:rPr lang="en-US">
                <a:latin typeface="Times New Roman" charset="0"/>
              </a:rPr>
              <a:t>A personal hygiene program should include hygiene policies that address the topics highlighted in the slide.</a:t>
            </a:r>
          </a:p>
          <a:p>
            <a:pPr marL="112163" indent="-112163">
              <a:buFontTx/>
              <a:buChar char="•"/>
            </a:pPr>
            <a:r>
              <a:rPr lang="en-US">
                <a:latin typeface="Times New Roman" charset="0"/>
              </a:rPr>
              <a:t>Train your staff on these policies and enforce them.</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8F3040A-3873-874B-A63D-89530469B54D}" type="slidenum">
              <a:rPr lang="en-US">
                <a:solidFill>
                  <a:prstClr val="black"/>
                </a:solidFill>
                <a:latin typeface="Arial" charset="0"/>
                <a:ea typeface="ＭＳ Ｐゴシック" charset="0"/>
                <a:cs typeface="ＭＳ Ｐゴシック" charset="0"/>
              </a:rPr>
              <a:pPr/>
              <a:t>50</a:t>
            </a:fld>
            <a:endParaRPr lang="en-US">
              <a:solidFill>
                <a:prstClr val="black"/>
              </a:solidFill>
              <a:latin typeface="Arial" charset="0"/>
              <a:ea typeface="ＭＳ Ｐゴシック" charset="0"/>
              <a:cs typeface="ＭＳ Ｐゴシック" charset="0"/>
            </a:endParaRPr>
          </a:p>
        </p:txBody>
      </p:sp>
      <p:sp>
        <p:nvSpPr>
          <p:cNvPr id="582659"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xfrm>
            <a:off x="857250" y="4412730"/>
            <a:ext cx="5365578" cy="4319041"/>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56" tIns="48328" rIns="96656" bIns="48328"/>
          <a:lstStyle/>
          <a:p>
            <a:pPr marL="112163" indent="-112163"/>
            <a:r>
              <a:rPr lang="en-US" b="1" dirty="0">
                <a:latin typeface="Times New Roman" charset="0"/>
                <a:ea typeface="ＭＳ Ｐゴシック" charset="0"/>
                <a:cs typeface="ＭＳ Ｐゴシック" charset="0"/>
              </a:rPr>
              <a:t>Instructor Notes</a:t>
            </a:r>
          </a:p>
          <a:p>
            <a:pPr marL="112163" indent="-112163">
              <a:buFontTx/>
              <a:buChar char="•"/>
            </a:pPr>
            <a:r>
              <a:rPr lang="en-US" dirty="0">
                <a:latin typeface="Times New Roman" charset="0"/>
                <a:ea typeface="ＭＳ Ｐゴシック" charset="0"/>
                <a:cs typeface="ＭＳ Ｐゴシック" charset="0"/>
              </a:rPr>
              <a:t>Both food items and nonfood items such as single-use cups, utensils, and napkins, must be packaged correctly when you receive them. Items should be delivered in their original packaging with a manufacturer</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label. The packaging should be intact, clean, and protect food and food-contact surfaces from contamination. Reject food and nonfood items if packaging has any of the problems listed on the slide.</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5D7EB8E-73C2-E34E-809D-8588B580B728}" type="slidenum">
              <a:rPr lang="en-US">
                <a:solidFill>
                  <a:prstClr val="black"/>
                </a:solidFill>
                <a:latin typeface="Arial" charset="0"/>
                <a:ea typeface="ＭＳ Ｐゴシック" charset="0"/>
                <a:cs typeface="ＭＳ Ｐゴシック" charset="0"/>
              </a:rPr>
              <a:pPr/>
              <a:t>51</a:t>
            </a:fld>
            <a:endParaRPr lang="en-US">
              <a:solidFill>
                <a:prstClr val="black"/>
              </a:solidFill>
              <a:latin typeface="Arial" charset="0"/>
              <a:ea typeface="ＭＳ Ｐゴシック" charset="0"/>
              <a:cs typeface="ＭＳ Ｐゴシック" charset="0"/>
            </a:endParaRPr>
          </a:p>
        </p:txBody>
      </p:sp>
      <p:sp>
        <p:nvSpPr>
          <p:cNvPr id="583683" name="Rectangle 2"/>
          <p:cNvSpPr>
            <a:spLocks noGrp="1" noRot="1" noChangeAspect="1" noChangeArrowheads="1" noTextEdit="1"/>
          </p:cNvSpPr>
          <p:nvPr>
            <p:ph type="sldImg"/>
          </p:nvPr>
        </p:nvSpPr>
        <p:spPr>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41DB0B7-D16F-B14D-88F3-D2DCE975DE9E}" type="slidenum">
              <a:rPr lang="en-US">
                <a:solidFill>
                  <a:prstClr val="black"/>
                </a:solidFill>
                <a:latin typeface="Arial" charset="0"/>
                <a:ea typeface="ＭＳ Ｐゴシック" charset="0"/>
                <a:cs typeface="ＭＳ Ｐゴシック" charset="0"/>
              </a:rPr>
              <a:pPr/>
              <a:t>52</a:t>
            </a:fld>
            <a:endParaRPr lang="en-US">
              <a:solidFill>
                <a:prstClr val="black"/>
              </a:solidFill>
              <a:latin typeface="Arial" charset="0"/>
              <a:ea typeface="ＭＳ Ｐゴシック" charset="0"/>
              <a:cs typeface="ＭＳ Ｐゴシック" charset="0"/>
            </a:endParaRPr>
          </a:p>
        </p:txBody>
      </p:sp>
      <p:sp>
        <p:nvSpPr>
          <p:cNvPr id="584707" name="Rectangle 2"/>
          <p:cNvSpPr>
            <a:spLocks noGrp="1" noRot="1" noChangeAspect="1" noChangeArrowheads="1" noTextEdit="1"/>
          </p:cNvSpPr>
          <p:nvPr>
            <p:ph type="sldImg"/>
          </p:nvPr>
        </p:nvSpPr>
        <p:spPr>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3260367-5B1D-7D4F-8E68-DC8C18A4B7A1}" type="slidenum">
              <a:rPr lang="en-US">
                <a:solidFill>
                  <a:prstClr val="black"/>
                </a:solidFill>
                <a:latin typeface="Arial" charset="0"/>
                <a:ea typeface="ＭＳ Ｐゴシック" charset="0"/>
                <a:cs typeface="ＭＳ Ｐゴシック" charset="0"/>
              </a:rPr>
              <a:pPr/>
              <a:t>53</a:t>
            </a:fld>
            <a:endParaRPr lang="en-US">
              <a:solidFill>
                <a:prstClr val="black"/>
              </a:solidFill>
              <a:latin typeface="Arial" charset="0"/>
              <a:ea typeface="ＭＳ Ｐゴシック" charset="0"/>
              <a:cs typeface="ＭＳ Ｐゴシック" charset="0"/>
            </a:endParaRPr>
          </a:p>
        </p:txBody>
      </p:sp>
      <p:sp>
        <p:nvSpPr>
          <p:cNvPr id="585731"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857250" y="4423660"/>
            <a:ext cx="5365578" cy="4645389"/>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56" tIns="48328" rIns="96656" bIns="48328"/>
          <a:lstStyle/>
          <a:p>
            <a:pPr marL="112163" indent="-112163">
              <a:defRPr/>
            </a:pPr>
            <a:r>
              <a:rPr lang="en-US" b="1" dirty="0">
                <a:latin typeface="Times New Roman" charset="0"/>
                <a:ea typeface="+mn-ea"/>
              </a:rPr>
              <a:t>Instructor Notes</a:t>
            </a:r>
          </a:p>
          <a:p>
            <a:pPr marL="112163" indent="-112163">
              <a:buFontTx/>
              <a:buChar char="•"/>
              <a:defRPr/>
            </a:pPr>
            <a:r>
              <a:rPr lang="en-US" dirty="0">
                <a:latin typeface="Times New Roman" charset="0"/>
                <a:ea typeface="+mn-ea"/>
              </a:rPr>
              <a:t>Checking for inspection stamps is a way to make sure food is coming from an approved source.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A194FAC-A8A8-1A4A-851B-E8CBCE9491C9}" type="slidenum">
              <a:rPr lang="en-US">
                <a:solidFill>
                  <a:prstClr val="black"/>
                </a:solidFill>
                <a:latin typeface="Arial" charset="0"/>
                <a:ea typeface="ＭＳ Ｐゴシック" charset="0"/>
                <a:cs typeface="ＭＳ Ｐゴシック" charset="0"/>
              </a:rPr>
              <a:pPr/>
              <a:t>54</a:t>
            </a:fld>
            <a:endParaRPr lang="en-US">
              <a:solidFill>
                <a:prstClr val="black"/>
              </a:solidFill>
              <a:latin typeface="Arial" charset="0"/>
              <a:ea typeface="ＭＳ Ｐゴシック" charset="0"/>
              <a:cs typeface="ＭＳ Ｐゴシック" charset="0"/>
            </a:endParaRPr>
          </a:p>
        </p:txBody>
      </p:sp>
      <p:sp>
        <p:nvSpPr>
          <p:cNvPr id="586755"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xfrm>
            <a:off x="857250" y="4423660"/>
            <a:ext cx="5365578" cy="4645389"/>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56" tIns="48328" rIns="96656" bIns="48328"/>
          <a:lstStyle/>
          <a:p>
            <a:pPr marL="112163" indent="-112163"/>
            <a:r>
              <a:rPr lang="en-US" b="1">
                <a:latin typeface="Times New Roman" charset="0"/>
                <a:ea typeface="ＭＳ Ｐゴシック" charset="0"/>
                <a:cs typeface="ＭＳ Ｐゴシック" charset="0"/>
              </a:rPr>
              <a:t>Instructor Notes</a:t>
            </a:r>
          </a:p>
          <a:p>
            <a:pPr marL="112163" indent="-112163">
              <a:buFontTx/>
              <a:buChar char="•"/>
            </a:pPr>
            <a:r>
              <a:rPr lang="en-US">
                <a:latin typeface="Times New Roman" charset="0"/>
                <a:ea typeface="ＭＳ Ｐゴシック" charset="0"/>
                <a:cs typeface="ＭＳ Ｐゴシック" charset="0"/>
              </a:rPr>
              <a:t>Poor food quality can be a sign that the food has been time-temperature abused and, therefore, may be unsafe.</a:t>
            </a:r>
          </a:p>
          <a:p>
            <a:pPr marL="112163" indent="-112163">
              <a:buFontTx/>
              <a:buChar char="•"/>
            </a:pPr>
            <a:r>
              <a:rPr lang="en-US">
                <a:latin typeface="Times New Roman" charset="0"/>
                <a:ea typeface="ＭＳ Ｐゴシック" charset="0"/>
                <a:cs typeface="ＭＳ Ｐゴシック" charset="0"/>
              </a:rPr>
              <a:t>In addition to the guidelines above, you should always reject any item that does not meet your company</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standards for quality.</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Slide Image Placeholder 1"/>
          <p:cNvSpPr>
            <a:spLocks noGrp="1" noRot="1" noChangeAspect="1" noTextEdit="1"/>
          </p:cNvSpPr>
          <p:nvPr>
            <p:ph type="sldImg"/>
          </p:nvPr>
        </p:nvSpPr>
        <p:spPr>
          <a:ln/>
        </p:spPr>
      </p:sp>
      <p:sp>
        <p:nvSpPr>
          <p:cNvPr id="587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87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2CA19844-6AA4-F64F-B39B-8D1110ED8724}" type="slidenum">
              <a:rPr lang="en-US">
                <a:solidFill>
                  <a:prstClr val="black"/>
                </a:solidFill>
                <a:latin typeface="Arial" charset="0"/>
                <a:ea typeface="ＭＳ Ｐゴシック" charset="0"/>
                <a:cs typeface="ＭＳ Ｐゴシック" charset="0"/>
              </a:rPr>
              <a:pPr/>
              <a:t>55</a:t>
            </a:fld>
            <a:endParaRPr lang="en-US">
              <a:solidFill>
                <a:prstClr val="black"/>
              </a:solidFill>
              <a:latin typeface="Arial"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D45C405C-BB90-B64D-B9D0-A8F9BF9B8E97}" type="slidenum">
              <a:rPr lang="en-US">
                <a:solidFill>
                  <a:srgbClr val="000000"/>
                </a:solidFill>
                <a:latin typeface="Arial" charset="0"/>
                <a:ea typeface="ＭＳ Ｐゴシック" charset="0"/>
                <a:cs typeface="ＭＳ Ｐゴシック" charset="0"/>
              </a:rPr>
              <a:pPr/>
              <a:t>56</a:t>
            </a:fld>
            <a:endParaRPr lang="en-US">
              <a:solidFill>
                <a:srgbClr val="000000"/>
              </a:solidFill>
              <a:latin typeface="Arial" charset="0"/>
              <a:ea typeface="ＭＳ Ｐゴシック" charset="0"/>
              <a:cs typeface="ＭＳ Ｐゴシック" charset="0"/>
            </a:endParaRPr>
          </a:p>
        </p:txBody>
      </p:sp>
      <p:sp>
        <p:nvSpPr>
          <p:cNvPr id="58880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57250" y="4404922"/>
            <a:ext cx="5365578" cy="466412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09047" indent="-109047">
              <a:spcBef>
                <a:spcPct val="0"/>
              </a:spcBef>
            </a:pPr>
            <a:r>
              <a:rPr lang="en-US" b="1" dirty="0">
                <a:latin typeface="Times New Roman" charset="0"/>
                <a:ea typeface="ＭＳ Ｐゴシック" charset="0"/>
                <a:cs typeface="ＭＳ Ｐゴシック" charset="0"/>
              </a:rPr>
              <a:t>Instructor Notes</a:t>
            </a:r>
          </a:p>
          <a:p>
            <a:pPr marL="109047" indent="-109047">
              <a:spcBef>
                <a:spcPct val="0"/>
              </a:spcBef>
              <a:buFontTx/>
              <a:buChar char="•"/>
            </a:pPr>
            <a:r>
              <a:rPr lang="en-US" dirty="0">
                <a:latin typeface="Times New Roman" charset="0"/>
                <a:ea typeface="ＭＳ Ｐゴシック" charset="0"/>
                <a:cs typeface="ＭＳ Ｐゴシック" charset="0"/>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09047" indent="-109047">
              <a:spcBef>
                <a:spcPct val="0"/>
              </a:spcBef>
              <a:buFontTx/>
              <a:buChar char="•"/>
            </a:pPr>
            <a:r>
              <a:rPr lang="en-US" dirty="0">
                <a:latin typeface="Times New Roman" charset="0"/>
                <a:ea typeface="ＭＳ Ｐゴシック" charset="0"/>
                <a:cs typeface="ＭＳ Ｐゴシック" charset="0"/>
              </a:rPr>
              <a:t>It is not necessary to label food if clearly it will not be mistaken for another item. The food must be easily identified by </a:t>
            </a:r>
            <a:r>
              <a:rPr lang="en-US" dirty="0" smtClean="0">
                <a:latin typeface="Times New Roman" charset="0"/>
                <a:ea typeface="ＭＳ Ｐゴシック" charset="0"/>
                <a:cs typeface="ＭＳ Ｐゴシック" charset="0"/>
              </a:rPr>
              <a:t>sight</a:t>
            </a:r>
            <a:r>
              <a:rPr lang="en-US" dirty="0">
                <a:latin typeface="Times New Roman" charset="0"/>
                <a:ea typeface="ＭＳ Ｐゴシック" charset="0"/>
                <a:cs typeface="ＭＳ Ｐゴシック" charset="0"/>
              </a:rPr>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D532CC30-48E2-0F4F-9E2A-242B344F9312}" type="slidenum">
              <a:rPr lang="en-US">
                <a:solidFill>
                  <a:srgbClr val="000000"/>
                </a:solidFill>
                <a:latin typeface="Arial" charset="0"/>
                <a:ea typeface="ＭＳ Ｐゴシック" charset="0"/>
                <a:cs typeface="ＭＳ Ｐゴシック" charset="0"/>
              </a:rPr>
              <a:pPr/>
              <a:t>57</a:t>
            </a:fld>
            <a:endParaRPr lang="en-US">
              <a:solidFill>
                <a:srgbClr val="000000"/>
              </a:solidFill>
              <a:latin typeface="Arial" charset="0"/>
              <a:ea typeface="ＭＳ Ｐゴシック" charset="0"/>
              <a:cs typeface="ＭＳ Ｐゴシック" charset="0"/>
            </a:endParaRPr>
          </a:p>
        </p:txBody>
      </p:sp>
      <p:sp>
        <p:nvSpPr>
          <p:cNvPr id="58982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57250" y="4404922"/>
            <a:ext cx="5365578" cy="466412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r>
              <a:rPr lang="en-US" b="1" dirty="0">
                <a:latin typeface="Times New Roman" charset="0"/>
              </a:rPr>
              <a:t>Instructor Notes</a:t>
            </a:r>
          </a:p>
          <a:p>
            <a:pPr marL="112163" indent="-112163">
              <a:buFontTx/>
              <a:buChar char="•"/>
            </a:pPr>
            <a:r>
              <a:rPr lang="en-US" dirty="0">
                <a:latin typeface="Times New Roman" charset="0"/>
              </a:rPr>
              <a:t>Food packaged in the operation that is being sold to customers for use at home must be labeled. Bottled salad dressing is one example. The label must include the information on the slide.</a:t>
            </a:r>
          </a:p>
          <a:p>
            <a:pPr marL="112163" indent="-112163">
              <a:buFontTx/>
              <a:buChar char="•"/>
            </a:pPr>
            <a:r>
              <a:rPr lang="en-US" dirty="0">
                <a:latin typeface="Times New Roman" charset="0"/>
              </a:rPr>
              <a:t>Naming the source of each major food allergen contained in the food is not necessary if the source is already part of the common name of the ingredient. </a:t>
            </a:r>
          </a:p>
          <a:p>
            <a:pPr marL="112163" indent="-112163">
              <a:buFontTx/>
              <a:buChar char="•"/>
            </a:pPr>
            <a:r>
              <a:rPr lang="en-US" dirty="0">
                <a:latin typeface="Times New Roman" charset="0"/>
                <a:ea typeface="ＭＳ Ｐゴシック" charset="0"/>
                <a:cs typeface="ＭＳ Ｐゴシック" charset="0"/>
              </a:rPr>
              <a:t>These labeling requirements do not apply to customers</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leftover food items placed in carry-out containers.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0E5D69AF-35F1-F44B-B50C-8E844AACB8B7}" type="slidenum">
              <a:rPr lang="en-US">
                <a:solidFill>
                  <a:srgbClr val="000000"/>
                </a:solidFill>
                <a:latin typeface="Arial" charset="0"/>
                <a:ea typeface="ＭＳ Ｐゴシック" charset="0"/>
                <a:cs typeface="ＭＳ Ｐゴシック" charset="0"/>
              </a:rPr>
              <a:pPr/>
              <a:t>58</a:t>
            </a:fld>
            <a:endParaRPr lang="en-US">
              <a:solidFill>
                <a:srgbClr val="000000"/>
              </a:solidFill>
              <a:latin typeface="Arial" charset="0"/>
              <a:ea typeface="ＭＳ Ｐゴシック" charset="0"/>
              <a:cs typeface="ＭＳ Ｐゴシック" charset="0"/>
            </a:endParaRPr>
          </a:p>
        </p:txBody>
      </p:sp>
      <p:sp>
        <p:nvSpPr>
          <p:cNvPr id="590851" name="Rectangle 2"/>
          <p:cNvSpPr>
            <a:spLocks noGrp="1" noRot="1" noChangeAspect="1" noChangeArrowheads="1" noTextEdit="1"/>
          </p:cNvSpPr>
          <p:nvPr>
            <p:ph type="sldImg"/>
          </p:nvPr>
        </p:nvSpPr>
        <p:spPr>
          <a:ln/>
        </p:spPr>
      </p:sp>
      <p:sp>
        <p:nvSpPr>
          <p:cNvPr id="590852" name="TextBox 1"/>
          <p:cNvSpPr txBox="1">
            <a:spLocks noChangeArrowheads="1"/>
          </p:cNvSpPr>
          <p:nvPr/>
        </p:nvSpPr>
        <p:spPr bwMode="auto">
          <a:xfrm>
            <a:off x="857250" y="4425222"/>
            <a:ext cx="5031685" cy="138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0" tIns="44859" rIns="89720" bIns="44859">
            <a:spAutoFit/>
          </a:bodyPr>
          <a:lstStyle>
            <a:lvl1pPr>
              <a:defRPr sz="1200">
                <a:solidFill>
                  <a:schemeClr val="tx1"/>
                </a:solidFill>
                <a:latin typeface="Times New Roman" charset="0"/>
                <a:ea typeface="ヒラギノ角ゴ Pro W3" charset="0"/>
              </a:defRPr>
            </a:lvl1pPr>
            <a:lvl2pPr marL="742950" indent="-285750">
              <a:defRPr sz="1200">
                <a:solidFill>
                  <a:schemeClr val="tx1"/>
                </a:solidFill>
                <a:latin typeface="Times New Roman" charset="0"/>
                <a:ea typeface="ヒラギノ角ゴ Pro W3" charset="0"/>
              </a:defRPr>
            </a:lvl2pPr>
            <a:lvl3pPr marL="1143000" indent="-228600">
              <a:defRPr sz="1200">
                <a:solidFill>
                  <a:schemeClr val="tx1"/>
                </a:solidFill>
                <a:latin typeface="Times New Roman" charset="0"/>
                <a:ea typeface="ヒラギノ角ゴ Pro W3" charset="0"/>
              </a:defRPr>
            </a:lvl3pPr>
            <a:lvl4pPr marL="1600200" indent="-228600">
              <a:defRPr sz="1200">
                <a:solidFill>
                  <a:schemeClr val="tx1"/>
                </a:solidFill>
                <a:latin typeface="Times New Roman" charset="0"/>
                <a:ea typeface="ヒラギノ角ゴ Pro W3" charset="0"/>
              </a:defRPr>
            </a:lvl4pPr>
            <a:lvl5pPr marL="2057400" indent="-228600">
              <a:defRPr sz="1200">
                <a:solidFill>
                  <a:schemeClr val="tx1"/>
                </a:solidFill>
                <a:latin typeface="Times New Roman" charset="0"/>
                <a:ea typeface="ヒラギノ角ゴ Pro W3" charset="0"/>
              </a:defRPr>
            </a:lvl5pPr>
            <a:lvl6pPr marL="2514600" indent="-228600" eaLnBrk="0" fontAlgn="base" hangingPunct="0">
              <a:spcBef>
                <a:spcPct val="30000"/>
              </a:spcBef>
              <a:spcAft>
                <a:spcPct val="0"/>
              </a:spcAft>
              <a:defRPr sz="1200">
                <a:solidFill>
                  <a:schemeClr val="tx1"/>
                </a:solidFill>
                <a:latin typeface="Times New Roman" charset="0"/>
                <a:ea typeface="ヒラギノ角ゴ Pro W3" charset="0"/>
              </a:defRPr>
            </a:lvl6pPr>
            <a:lvl7pPr marL="2971800" indent="-228600" eaLnBrk="0" fontAlgn="base" hangingPunct="0">
              <a:spcBef>
                <a:spcPct val="30000"/>
              </a:spcBef>
              <a:spcAft>
                <a:spcPct val="0"/>
              </a:spcAft>
              <a:defRPr sz="1200">
                <a:solidFill>
                  <a:schemeClr val="tx1"/>
                </a:solidFill>
                <a:latin typeface="Times New Roman" charset="0"/>
                <a:ea typeface="ヒラギノ角ゴ Pro W3" charset="0"/>
              </a:defRPr>
            </a:lvl7pPr>
            <a:lvl8pPr marL="3429000" indent="-228600" eaLnBrk="0" fontAlgn="base" hangingPunct="0">
              <a:spcBef>
                <a:spcPct val="30000"/>
              </a:spcBef>
              <a:spcAft>
                <a:spcPct val="0"/>
              </a:spcAft>
              <a:defRPr sz="1200">
                <a:solidFill>
                  <a:schemeClr val="tx1"/>
                </a:solidFill>
                <a:latin typeface="Times New Roman" charset="0"/>
                <a:ea typeface="ヒラギノ角ゴ Pro W3" charset="0"/>
              </a:defRPr>
            </a:lvl8pPr>
            <a:lvl9pPr marL="3886200" indent="-228600" eaLnBrk="0" fontAlgn="base" hangingPunct="0">
              <a:spcBef>
                <a:spcPct val="30000"/>
              </a:spcBef>
              <a:spcAft>
                <a:spcPct val="0"/>
              </a:spcAft>
              <a:defRPr sz="1200">
                <a:solidFill>
                  <a:schemeClr val="tx1"/>
                </a:solidFill>
                <a:latin typeface="Times New Roman" charset="0"/>
                <a:ea typeface="ヒラギノ角ゴ Pro W3" charset="0"/>
              </a:defRPr>
            </a:lvl9pPr>
          </a:lstStyle>
          <a:p>
            <a:pPr fontAlgn="base">
              <a:spcBef>
                <a:spcPct val="0"/>
              </a:spcBef>
              <a:spcAft>
                <a:spcPct val="0"/>
              </a:spcAft>
            </a:pPr>
            <a:r>
              <a:rPr lang="en-US" b="1">
                <a:solidFill>
                  <a:srgbClr val="000000"/>
                </a:solidFill>
                <a:ea typeface="ＭＳ Ｐゴシック" charset="0"/>
                <a:cs typeface="Times New Roman" charset="0"/>
              </a:rPr>
              <a:t>Instructor Notes</a:t>
            </a:r>
          </a:p>
          <a:p>
            <a:pPr fontAlgn="base">
              <a:spcBef>
                <a:spcPct val="0"/>
              </a:spcBef>
              <a:spcAft>
                <a:spcPct val="0"/>
              </a:spcAft>
              <a:buFontTx/>
              <a:buChar char="•"/>
            </a:pPr>
            <a:r>
              <a:rPr lang="en-US" b="1">
                <a:solidFill>
                  <a:srgbClr val="000000"/>
                </a:solidFill>
                <a:ea typeface="ＭＳ Ｐゴシック" charset="0"/>
                <a:cs typeface="Times New Roman" charset="0"/>
              </a:rPr>
              <a:t>Refrigeration slows the growth of most bacteria. Some types, such as Listeria monocytogenes, grow well at refrigeration temperatures. When food is refrigerated for long periods of time, these bacteria can grow enough to cause illness. For this reason, ready-to-eat TCS food must be marked if held for longer than 24 hours. It must indicate when the food must be sold, eaten, or thrown out.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E0BE650E-B89D-004A-B36A-88939403C0EC}" type="slidenum">
              <a:rPr lang="en-US">
                <a:solidFill>
                  <a:srgbClr val="000000"/>
                </a:solidFill>
                <a:latin typeface="Arial" charset="0"/>
                <a:ea typeface="ＭＳ Ｐゴシック" charset="0"/>
                <a:cs typeface="ＭＳ Ｐゴシック" charset="0"/>
              </a:rPr>
              <a:pPr/>
              <a:t>59</a:t>
            </a:fld>
            <a:endParaRPr lang="en-US">
              <a:solidFill>
                <a:srgbClr val="000000"/>
              </a:solidFill>
              <a:latin typeface="Arial" charset="0"/>
              <a:ea typeface="ＭＳ Ｐゴシック" charset="0"/>
              <a:cs typeface="ＭＳ Ｐゴシック" charset="0"/>
            </a:endParaRPr>
          </a:p>
        </p:txBody>
      </p:sp>
      <p:sp>
        <p:nvSpPr>
          <p:cNvPr id="591875" name="Rectangle 2"/>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DB069EA-2CDC-A949-A57D-93F057663CD4}" type="slidenum">
              <a:rPr lang="en-US">
                <a:solidFill>
                  <a:prstClr val="black"/>
                </a:solidFill>
                <a:latin typeface="Arial" charset="0"/>
                <a:ea typeface="ＭＳ Ｐゴシック" charset="0"/>
                <a:cs typeface="ＭＳ Ｐゴシック" charset="0"/>
              </a:rPr>
              <a:pPr/>
              <a:t>6</a:t>
            </a:fld>
            <a:endParaRPr lang="en-US">
              <a:solidFill>
                <a:prstClr val="black"/>
              </a:solidFill>
              <a:latin typeface="Arial" charset="0"/>
              <a:ea typeface="ＭＳ Ｐゴシック" charset="0"/>
              <a:cs typeface="ＭＳ Ｐゴシック" charset="0"/>
            </a:endParaRPr>
          </a:p>
        </p:txBody>
      </p:sp>
      <p:sp>
        <p:nvSpPr>
          <p:cNvPr id="537603"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xfrm>
            <a:off x="857250" y="4395555"/>
            <a:ext cx="5028579"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lnSpc>
                <a:spcPct val="80000"/>
              </a:lnSpc>
              <a:spcBef>
                <a:spcPct val="50000"/>
              </a:spcBef>
              <a:defRPr/>
            </a:pPr>
            <a:r>
              <a:rPr lang="en-US" b="1" dirty="0">
                <a:latin typeface="Times New Roman" charset="0"/>
                <a:ea typeface="+mn-ea"/>
                <a:cs typeface="Times New Roman" charset="0"/>
              </a:rPr>
              <a:t>Instructor Notes</a:t>
            </a:r>
          </a:p>
          <a:p>
            <a:pPr marL="112163" indent="-112163">
              <a:lnSpc>
                <a:spcPct val="80000"/>
              </a:lnSpc>
              <a:spcBef>
                <a:spcPct val="50000"/>
              </a:spcBef>
              <a:buSzPct val="80000"/>
              <a:buFontTx/>
              <a:buChar char="•"/>
              <a:defRPr/>
            </a:pPr>
            <a:r>
              <a:rPr lang="en-US" dirty="0">
                <a:latin typeface="Times New Roman" charset="0"/>
                <a:ea typeface="+mn-ea"/>
              </a:rPr>
              <a:t>Handwashing is the most important part of personal hygiene. It may seem like an obvious thing to do. Even so, many </a:t>
            </a:r>
            <a:r>
              <a:rPr lang="en-US" dirty="0" smtClean="0">
                <a:latin typeface="Times New Roman" charset="0"/>
                <a:ea typeface="+mn-ea"/>
              </a:rPr>
              <a:t>food handlers </a:t>
            </a:r>
            <a:r>
              <a:rPr lang="en-US" dirty="0">
                <a:latin typeface="Times New Roman" charset="0"/>
                <a:ea typeface="+mn-ea"/>
              </a:rPr>
              <a:t>do not wash their hands </a:t>
            </a:r>
            <a:r>
              <a:rPr lang="en-US" dirty="0" smtClean="0">
                <a:latin typeface="Times New Roman" charset="0"/>
                <a:ea typeface="+mn-ea"/>
              </a:rPr>
              <a:t>correctly or </a:t>
            </a:r>
            <a:r>
              <a:rPr lang="en-US" dirty="0">
                <a:latin typeface="Times New Roman" charset="0"/>
                <a:ea typeface="+mn-ea"/>
              </a:rPr>
              <a:t>as often as they should. </a:t>
            </a:r>
          </a:p>
          <a:p>
            <a:pPr marL="112163" indent="-112163">
              <a:lnSpc>
                <a:spcPct val="80000"/>
              </a:lnSpc>
              <a:spcBef>
                <a:spcPct val="50000"/>
              </a:spcBef>
              <a:buSzPct val="80000"/>
              <a:buFontTx/>
              <a:buChar char="•"/>
              <a:defRPr/>
            </a:pPr>
            <a:r>
              <a:rPr lang="en-US" dirty="0">
                <a:latin typeface="Times New Roman" charset="0"/>
                <a:ea typeface="+mn-ea"/>
              </a:rPr>
              <a:t>You must train your </a:t>
            </a:r>
            <a:r>
              <a:rPr lang="en-US" dirty="0" smtClean="0">
                <a:latin typeface="Times New Roman" charset="0"/>
                <a:ea typeface="+mn-ea"/>
              </a:rPr>
              <a:t>food handlers </a:t>
            </a:r>
            <a:r>
              <a:rPr lang="en-US" dirty="0">
                <a:latin typeface="Times New Roman" charset="0"/>
                <a:ea typeface="+mn-ea"/>
              </a:rPr>
              <a:t>to wash their hands, and then you must monitor them</a:t>
            </a:r>
            <a:r>
              <a:rPr lang="en-US" dirty="0" smtClean="0">
                <a:latin typeface="Times New Roman" charset="0"/>
                <a:ea typeface="+mn-ea"/>
              </a:rPr>
              <a:t>.</a:t>
            </a:r>
          </a:p>
          <a:p>
            <a:pPr marL="112163" indent="-112163">
              <a:lnSpc>
                <a:spcPct val="80000"/>
              </a:lnSpc>
              <a:spcBef>
                <a:spcPct val="50000"/>
              </a:spcBef>
              <a:buSzPct val="80000"/>
              <a:buFontTx/>
              <a:buChar char="•"/>
              <a:defRPr/>
            </a:pPr>
            <a:r>
              <a:rPr lang="en-US" dirty="0" smtClean="0">
                <a:latin typeface="Times New Roman" charset="0"/>
                <a:ea typeface="+mn-ea"/>
              </a:rPr>
              <a:t>Hands need to be washed in a sink designated for handwashing. Do not wash hands in sinks for food prep, dishwashing, or utility services.</a:t>
            </a:r>
            <a:endParaRPr lang="en-US" dirty="0">
              <a:latin typeface="Times New Roman" charset="0"/>
              <a:ea typeface="+mn-ea"/>
            </a:endParaRPr>
          </a:p>
          <a:p>
            <a:pPr marL="112163" indent="-112163">
              <a:lnSpc>
                <a:spcPct val="80000"/>
              </a:lnSpc>
              <a:spcBef>
                <a:spcPct val="50000"/>
              </a:spcBef>
              <a:defRPr/>
            </a:pPr>
            <a:endParaRPr lang="en-US" dirty="0">
              <a:latin typeface="Times" charset="0"/>
              <a:ea typeface="+mn-ea"/>
              <a:cs typeface="Times New Roman" charset="0"/>
            </a:endParaRPr>
          </a:p>
          <a:p>
            <a:pPr marL="112163" indent="-112163">
              <a:lnSpc>
                <a:spcPct val="80000"/>
              </a:lnSpc>
              <a:spcBef>
                <a:spcPct val="50000"/>
              </a:spcBef>
              <a:defRPr/>
            </a:pPr>
            <a:endParaRPr lang="en-US" dirty="0">
              <a:latin typeface="Times New Roman" charset="0"/>
              <a:ea typeface="+mn-e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C847E4F9-3D22-EC45-9F4F-E07F12980665}" type="slidenum">
              <a:rPr lang="en-US">
                <a:solidFill>
                  <a:srgbClr val="000000"/>
                </a:solidFill>
                <a:latin typeface="Arial" charset="0"/>
                <a:ea typeface="ＭＳ Ｐゴシック" charset="0"/>
                <a:cs typeface="ＭＳ Ｐゴシック" charset="0"/>
              </a:rPr>
              <a:pPr/>
              <a:t>60</a:t>
            </a:fld>
            <a:endParaRPr lang="en-US">
              <a:solidFill>
                <a:srgbClr val="000000"/>
              </a:solidFill>
              <a:latin typeface="Arial" charset="0"/>
              <a:ea typeface="ＭＳ Ｐゴシック" charset="0"/>
              <a:cs typeface="ＭＳ Ｐゴシック" charset="0"/>
            </a:endParaRPr>
          </a:p>
        </p:txBody>
      </p:sp>
      <p:sp>
        <p:nvSpPr>
          <p:cNvPr id="592899"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857250" y="4347148"/>
            <a:ext cx="5486711" cy="4114488"/>
          </a:xfrm>
        </p:spPr>
        <p:txBody>
          <a:bodyPr/>
          <a:lstStyle/>
          <a:p>
            <a:pPr>
              <a:defRPr/>
            </a:pPr>
            <a:r>
              <a:rPr lang="en-US" b="1" dirty="0">
                <a:ea typeface="+mn-ea"/>
                <a:cs typeface="Times New Roman" pitchFamily="18" charset="0"/>
              </a:rPr>
              <a:t>Instructor Notes</a:t>
            </a:r>
          </a:p>
          <a:p>
            <a:pPr marL="168225" indent="-168225">
              <a:buFont typeface="Arial" pitchFamily="34" charset="0"/>
              <a:buChar char="•"/>
              <a:defRPr/>
            </a:pPr>
            <a:r>
              <a:rPr lang="en-US" dirty="0">
                <a:ea typeface="+mn-ea"/>
                <a:cs typeface="Times New Roman" pitchFamily="18" charset="0"/>
              </a:rPr>
              <a:t>Operations have a variety of systems for date marking. Some write the day or date the food was prepped on the label. Others write the use-by day or date on the </a:t>
            </a:r>
            <a:r>
              <a:rPr lang="en-US" dirty="0" smtClean="0">
                <a:ea typeface="+mn-ea"/>
                <a:cs typeface="Times New Roman" pitchFamily="18" charset="0"/>
              </a:rPr>
              <a:t>label.</a:t>
            </a:r>
            <a:endParaRPr lang="en-US" dirty="0">
              <a:ea typeface="+mn-ea"/>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39D65EC6-0A5A-F048-B788-5315AA0B6F0C}" type="slidenum">
              <a:rPr lang="en-US">
                <a:solidFill>
                  <a:srgbClr val="000000"/>
                </a:solidFill>
                <a:latin typeface="Arial" charset="0"/>
                <a:ea typeface="ＭＳ Ｐゴシック" charset="0"/>
                <a:cs typeface="ＭＳ Ｐゴシック" charset="0"/>
              </a:rPr>
              <a:pPr/>
              <a:t>61</a:t>
            </a:fld>
            <a:endParaRPr lang="en-US">
              <a:solidFill>
                <a:srgbClr val="000000"/>
              </a:solidFill>
              <a:latin typeface="Arial" charset="0"/>
              <a:ea typeface="ＭＳ Ｐゴシック" charset="0"/>
              <a:cs typeface="ＭＳ Ｐゴシック" charset="0"/>
            </a:endParaRPr>
          </a:p>
        </p:txBody>
      </p:sp>
      <p:sp>
        <p:nvSpPr>
          <p:cNvPr id="593923" name="Rectangle 2"/>
          <p:cNvSpPr>
            <a:spLocks noGrp="1" noRot="1" noChangeAspect="1" noChangeArrowheads="1" noTextEdit="1"/>
          </p:cNvSpPr>
          <p:nvPr>
            <p:ph type="sldImg"/>
          </p:nvPr>
        </p:nvSpPr>
        <p:spPr>
          <a:ln/>
        </p:spPr>
      </p:sp>
      <p:sp>
        <p:nvSpPr>
          <p:cNvPr id="593924"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D6652520-2D1D-4B46-AC89-9B5602EB5150}" type="slidenum">
              <a:rPr lang="en-US">
                <a:solidFill>
                  <a:srgbClr val="000000"/>
                </a:solidFill>
                <a:latin typeface="Arial" charset="0"/>
                <a:ea typeface="ＭＳ Ｐゴシック" charset="0"/>
                <a:cs typeface="ＭＳ Ｐゴシック" charset="0"/>
              </a:rPr>
              <a:pPr/>
              <a:t>62</a:t>
            </a:fld>
            <a:endParaRPr lang="en-US">
              <a:solidFill>
                <a:srgbClr val="000000"/>
              </a:solidFill>
              <a:latin typeface="Arial" charset="0"/>
              <a:ea typeface="ＭＳ Ｐゴシック" charset="0"/>
              <a:cs typeface="ＭＳ Ｐゴシック" charset="0"/>
            </a:endParaRPr>
          </a:p>
        </p:txBody>
      </p:sp>
      <p:sp>
        <p:nvSpPr>
          <p:cNvPr id="594947" name="Rectangle 2"/>
          <p:cNvSpPr>
            <a:spLocks noGrp="1" noRot="1" noChangeAspect="1" noChangeArrowheads="1" noTextEdit="1"/>
          </p:cNvSpPr>
          <p:nvPr>
            <p:ph type="sldImg"/>
          </p:nvPr>
        </p:nvSpPr>
        <p:spPr>
          <a:ln/>
        </p:spPr>
      </p:sp>
      <p:sp>
        <p:nvSpPr>
          <p:cNvPr id="594948" name="Rectangle 3"/>
          <p:cNvSpPr>
            <a:spLocks noGrp="1" noChangeArrowheads="1"/>
          </p:cNvSpPr>
          <p:nvPr>
            <p:ph type="body" idx="1"/>
          </p:nvPr>
        </p:nvSpPr>
        <p:spPr>
          <a:xfrm>
            <a:off x="857251" y="4392431"/>
            <a:ext cx="5204067"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4" tIns="45541" rIns="91084" bIns="45541"/>
          <a:lstStyle/>
          <a:p>
            <a:pPr marL="109047" indent="-109047">
              <a:spcBef>
                <a:spcPct val="0"/>
              </a:spcBef>
            </a:pPr>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marL="109047" indent="-109047">
              <a:spcBef>
                <a:spcPct val="0"/>
              </a:spcBef>
              <a:buFontTx/>
              <a:buChar char="•"/>
            </a:pPr>
            <a:r>
              <a:rPr lang="en-US" dirty="0">
                <a:latin typeface="Times New Roman" charset="0"/>
                <a:ea typeface="ＭＳ Ｐゴシック" charset="0"/>
                <a:cs typeface="ＭＳ Ｐゴシック" charset="0"/>
              </a:rPr>
              <a:t>Food must be rotated in storage to maintain quality and limit the growth of pathogens. Food items must be rotated so that those with the earliest use-by or expiration dates are used before items with later dates.</a:t>
            </a:r>
          </a:p>
          <a:p>
            <a:pPr marL="109047" indent="-109047">
              <a:spcBef>
                <a:spcPct val="0"/>
              </a:spcBef>
              <a:buFontTx/>
              <a:buChar char="•"/>
            </a:pPr>
            <a:r>
              <a:rPr lang="en-US" dirty="0">
                <a:latin typeface="Times New Roman" charset="0"/>
                <a:ea typeface="ＭＳ Ｐゴシック" charset="0"/>
                <a:cs typeface="ＭＳ Ｐゴシック" charset="0"/>
              </a:rPr>
              <a:t>Many operations use the first-in, first-out (FIFO) method to rotate their refrigerated, frozen, and dry food during storage. Here is one way to use the FIFO method.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FDB32C95-EFF5-9743-8BC2-BB080C7FE2F7}" type="slidenum">
              <a:rPr lang="en-US">
                <a:solidFill>
                  <a:srgbClr val="000000"/>
                </a:solidFill>
                <a:latin typeface="Arial" charset="0"/>
                <a:ea typeface="ＭＳ Ｐゴシック" charset="0"/>
                <a:cs typeface="ＭＳ Ｐゴシック" charset="0"/>
              </a:rPr>
              <a:pPr/>
              <a:t>63</a:t>
            </a:fld>
            <a:endParaRPr lang="en-US">
              <a:solidFill>
                <a:srgbClr val="000000"/>
              </a:solidFill>
              <a:latin typeface="Arial" charset="0"/>
              <a:ea typeface="ＭＳ Ｐゴシック" charset="0"/>
              <a:cs typeface="ＭＳ Ｐゴシック" charset="0"/>
            </a:endParaRPr>
          </a:p>
        </p:txBody>
      </p:sp>
      <p:sp>
        <p:nvSpPr>
          <p:cNvPr id="595971"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849486" y="4347148"/>
            <a:ext cx="5486710" cy="4114488"/>
          </a:xfrm>
        </p:spPr>
        <p:txBody>
          <a:bodyPr/>
          <a:lstStyle/>
          <a:p>
            <a:pPr>
              <a:defRPr/>
            </a:pPr>
            <a:r>
              <a:rPr lang="en-US" b="1" dirty="0">
                <a:ea typeface="+mn-ea"/>
                <a:cs typeface="Times New Roman" pitchFamily="18" charset="0"/>
              </a:rPr>
              <a:t>Instructor Notes</a:t>
            </a:r>
          </a:p>
          <a:p>
            <a:pPr marL="168225" indent="-168225">
              <a:buFont typeface="Arial" pitchFamily="34" charset="0"/>
              <a:buChar char="•"/>
              <a:defRPr/>
            </a:pPr>
            <a:r>
              <a:rPr lang="en-US" dirty="0">
                <a:ea typeface="+mn-ea"/>
                <a:cs typeface="Times New Roman" pitchFamily="18" charset="0"/>
              </a:rPr>
              <a:t>Pathogens can grow when food is not stored at the correct temperature. Follow the guidelines on the slide to keep food safe</a:t>
            </a:r>
            <a:r>
              <a:rPr lang="en-US" dirty="0" smtClean="0">
                <a:ea typeface="+mn-ea"/>
                <a:cs typeface="Times New Roman" pitchFamily="18" charset="0"/>
              </a:rPr>
              <a:t>.</a:t>
            </a:r>
          </a:p>
          <a:p>
            <a:pPr marL="168225" indent="-168225">
              <a:buFont typeface="Arial" pitchFamily="34" charset="0"/>
              <a:buChar char="•"/>
              <a:defRPr/>
            </a:pPr>
            <a:r>
              <a:rPr lang="en-US" dirty="0" smtClean="0">
                <a:ea typeface="+mn-ea"/>
                <a:cs typeface="Times New Roman" pitchFamily="18" charset="0"/>
              </a:rPr>
              <a:t>Randomly sample the internal temperature of stored food on a regular basis.</a:t>
            </a:r>
          </a:p>
          <a:p>
            <a:pPr marL="168225" indent="-168225">
              <a:buFont typeface="Arial" pitchFamily="34" charset="0"/>
              <a:buChar char="•"/>
              <a:defRPr/>
            </a:pPr>
            <a:r>
              <a:rPr lang="en-US" dirty="0" smtClean="0">
                <a:ea typeface="+mn-ea"/>
                <a:cs typeface="Times New Roman" pitchFamily="18" charset="0"/>
              </a:rPr>
              <a:t>Store meat, poultry, seafood, and dairy items in the coldest part of the unit, away from the door.</a:t>
            </a:r>
          </a:p>
          <a:p>
            <a:pPr marL="168225" indent="-168225">
              <a:buFont typeface="Arial" pitchFamily="34" charset="0"/>
              <a:buChar char="•"/>
              <a:defRPr/>
            </a:pPr>
            <a:r>
              <a:rPr lang="en-US" dirty="0" smtClean="0">
                <a:ea typeface="+mn-ea"/>
                <a:cs typeface="Times New Roman" pitchFamily="18" charset="0"/>
              </a:rPr>
              <a:t>Air temperature measuring devices must be located in the warmest part of refrigeration units.</a:t>
            </a:r>
            <a:endParaRPr lang="en-US" dirty="0">
              <a:ea typeface="+mn-ea"/>
              <a:cs typeface="Times New Roman" pitchFamily="18" charset="0"/>
            </a:endParaRPr>
          </a:p>
          <a:p>
            <a:pPr>
              <a:defRPr/>
            </a:pPr>
            <a:endParaRPr lang="en-US" dirty="0">
              <a:ea typeface="+mn-ea"/>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4B824A2A-F995-4D47-8D02-A460E60F3915}" type="slidenum">
              <a:rPr lang="en-US">
                <a:solidFill>
                  <a:srgbClr val="000000"/>
                </a:solidFill>
                <a:latin typeface="Arial" charset="0"/>
                <a:ea typeface="ＭＳ Ｐゴシック" charset="0"/>
                <a:cs typeface="ＭＳ Ｐゴシック" charset="0"/>
              </a:rPr>
              <a:pPr/>
              <a:t>64</a:t>
            </a:fld>
            <a:endParaRPr lang="en-US">
              <a:solidFill>
                <a:srgbClr val="000000"/>
              </a:solidFill>
              <a:latin typeface="Arial" charset="0"/>
              <a:ea typeface="ＭＳ Ｐゴシック" charset="0"/>
              <a:cs typeface="ＭＳ Ｐゴシック" charset="0"/>
            </a:endParaRPr>
          </a:p>
        </p:txBody>
      </p:sp>
      <p:sp>
        <p:nvSpPr>
          <p:cNvPr id="596995" name="Rectangle 2"/>
          <p:cNvSpPr>
            <a:spLocks noGrp="1" noRot="1" noChangeAspect="1" noChangeArrowheads="1" noTextEdit="1"/>
          </p:cNvSpPr>
          <p:nvPr>
            <p:ph type="sldImg"/>
          </p:nvPr>
        </p:nvSpPr>
        <p:spPr>
          <a:ln/>
        </p:spPr>
      </p:sp>
      <p:sp>
        <p:nvSpPr>
          <p:cNvPr id="596996"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DC6B39FB-20D6-CB4E-B374-FD445600BBFA}" type="slidenum">
              <a:rPr lang="en-US">
                <a:solidFill>
                  <a:srgbClr val="000000"/>
                </a:solidFill>
                <a:latin typeface="Arial" charset="0"/>
                <a:ea typeface="ＭＳ Ｐゴシック" charset="0"/>
                <a:cs typeface="ＭＳ Ｐゴシック" charset="0"/>
              </a:rPr>
              <a:pPr/>
              <a:t>65</a:t>
            </a:fld>
            <a:endParaRPr lang="en-US">
              <a:solidFill>
                <a:srgbClr val="000000"/>
              </a:solidFill>
              <a:latin typeface="Arial" charset="0"/>
              <a:ea typeface="ＭＳ Ｐゴシック" charset="0"/>
              <a:cs typeface="ＭＳ Ｐゴシック" charset="0"/>
            </a:endParaRPr>
          </a:p>
        </p:txBody>
      </p:sp>
      <p:sp>
        <p:nvSpPr>
          <p:cNvPr id="598019" name="Rectangle 2"/>
          <p:cNvSpPr>
            <a:spLocks noGrp="1" noRot="1" noChangeAspect="1" noChangeArrowheads="1" noTextEdit="1"/>
          </p:cNvSpPr>
          <p:nvPr>
            <p:ph type="sldImg"/>
          </p:nvPr>
        </p:nvSpPr>
        <p:spPr>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40AC0D1D-E451-CF4A-87D6-53286FF1D544}" type="slidenum">
              <a:rPr lang="en-US">
                <a:solidFill>
                  <a:srgbClr val="000000"/>
                </a:solidFill>
                <a:latin typeface="Arial" charset="0"/>
                <a:ea typeface="ＭＳ Ｐゴシック" charset="0"/>
                <a:cs typeface="ＭＳ Ｐゴシック" charset="0"/>
              </a:rPr>
              <a:pPr/>
              <a:t>66</a:t>
            </a:fld>
            <a:endParaRPr lang="en-US">
              <a:solidFill>
                <a:srgbClr val="000000"/>
              </a:solidFill>
              <a:latin typeface="Arial" charset="0"/>
              <a:ea typeface="ＭＳ Ｐゴシック" charset="0"/>
              <a:cs typeface="ＭＳ Ｐゴシック" charset="0"/>
            </a:endParaRPr>
          </a:p>
        </p:txBody>
      </p:sp>
      <p:sp>
        <p:nvSpPr>
          <p:cNvPr id="599043" name="Rectangle 2"/>
          <p:cNvSpPr>
            <a:spLocks noGrp="1" noRot="1" noChangeAspect="1" noChangeArrowheads="1" noTextEdit="1"/>
          </p:cNvSpPr>
          <p:nvPr>
            <p:ph type="sldImg"/>
          </p:nvPr>
        </p:nvSpPr>
        <p:spPr>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7B524696-C488-CF46-A727-2416D5B7078B}" type="slidenum">
              <a:rPr lang="en-US">
                <a:solidFill>
                  <a:prstClr val="black"/>
                </a:solidFill>
                <a:latin typeface="Arial" charset="0"/>
                <a:ea typeface="ＭＳ Ｐゴシック" charset="0"/>
                <a:cs typeface="ＭＳ Ｐゴシック" charset="0"/>
              </a:rPr>
              <a:pPr/>
              <a:t>67</a:t>
            </a:fld>
            <a:endParaRPr lang="en-US">
              <a:solidFill>
                <a:prstClr val="black"/>
              </a:solidFill>
              <a:latin typeface="Arial" charset="0"/>
              <a:ea typeface="ＭＳ Ｐゴシック" charset="0"/>
              <a:cs typeface="ＭＳ Ｐゴシック" charset="0"/>
            </a:endParaRPr>
          </a:p>
        </p:txBody>
      </p:sp>
      <p:sp>
        <p:nvSpPr>
          <p:cNvPr id="600067"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849486" y="4347148"/>
            <a:ext cx="5486710" cy="4114488"/>
          </a:xfrm>
        </p:spPr>
        <p:txBody>
          <a:bodyPr/>
          <a:lstStyle/>
          <a:p>
            <a:pPr>
              <a:defRPr/>
            </a:pPr>
            <a:r>
              <a:rPr lang="en-US" b="1" dirty="0">
                <a:ea typeface="+mn-ea"/>
                <a:cs typeface="Times New Roman" pitchFamily="18" charset="0"/>
              </a:rPr>
              <a:t>Instructor Notes</a:t>
            </a:r>
          </a:p>
          <a:p>
            <a:pPr marL="168225" indent="-168225">
              <a:buFont typeface="Arial" pitchFamily="34" charset="0"/>
              <a:buChar char="•"/>
              <a:defRPr/>
            </a:pPr>
            <a:r>
              <a:rPr lang="en-US" dirty="0" smtClean="0">
                <a:ea typeface="+mn-ea"/>
                <a:cs typeface="Times New Roman" pitchFamily="18" charset="0"/>
              </a:rPr>
              <a:t>Wrap or cover all food correctly. Leaving food uncovered can lead to cross-contamination.</a:t>
            </a:r>
          </a:p>
          <a:p>
            <a:pPr>
              <a:defRPr/>
            </a:pPr>
            <a:endParaRPr lang="en-US" dirty="0">
              <a:ea typeface="+mn-ea"/>
              <a:cs typeface="Times New Roman" pitchFamily="18" charset="0"/>
            </a:endParaRPr>
          </a:p>
          <a:p>
            <a:pPr>
              <a:defRPr/>
            </a:pPr>
            <a:endParaRPr lang="en-US" dirty="0">
              <a:ea typeface="+mn-e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CE5D5D1B-0144-8445-A3AE-9E60173556A7}" type="slidenum">
              <a:rPr lang="en-US">
                <a:solidFill>
                  <a:prstClr val="black"/>
                </a:solidFill>
                <a:latin typeface="Arial" charset="0"/>
                <a:ea typeface="ＭＳ Ｐゴシック" charset="0"/>
                <a:cs typeface="ＭＳ Ｐゴシック" charset="0"/>
              </a:rPr>
              <a:pPr/>
              <a:t>68</a:t>
            </a:fld>
            <a:endParaRPr lang="en-US">
              <a:solidFill>
                <a:prstClr val="black"/>
              </a:solidFill>
              <a:latin typeface="Arial" charset="0"/>
              <a:ea typeface="ＭＳ Ｐゴシック" charset="0"/>
              <a:cs typeface="ＭＳ Ｐゴシック" charset="0"/>
            </a:endParaRPr>
          </a:p>
        </p:txBody>
      </p:sp>
      <p:sp>
        <p:nvSpPr>
          <p:cNvPr id="601091" name="Rectangle 2"/>
          <p:cNvSpPr>
            <a:spLocks noGrp="1" noRot="1" noChangeAspect="1" noChangeArrowheads="1" noTextEdit="1"/>
          </p:cNvSpPr>
          <p:nvPr>
            <p:ph type="sldImg"/>
          </p:nvPr>
        </p:nvSpPr>
        <p:spPr>
          <a:ln/>
        </p:spPr>
      </p:sp>
      <p:sp>
        <p:nvSpPr>
          <p:cNvPr id="601092" name="Rectangle 3"/>
          <p:cNvSpPr>
            <a:spLocks noGrp="1" noChangeArrowheads="1"/>
          </p:cNvSpPr>
          <p:nvPr>
            <p:ph type="body" idx="1"/>
          </p:nvPr>
        </p:nvSpPr>
        <p:spPr>
          <a:xfrm>
            <a:off x="857251" y="4395554"/>
            <a:ext cx="5204067"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spcBef>
                <a:spcPct val="0"/>
              </a:spcBef>
            </a:pPr>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marL="110605" indent="-110605">
              <a:spcBef>
                <a:spcPct val="0"/>
              </a:spcBef>
              <a:buFontTx/>
              <a:buChar char="•"/>
            </a:pPr>
            <a:r>
              <a:rPr lang="en-US" dirty="0">
                <a:latin typeface="Times New Roman" charset="0"/>
                <a:ea typeface="ＭＳ Ｐゴシック" charset="0"/>
                <a:cs typeface="ＭＳ Ｐゴシック" charset="0"/>
              </a:rPr>
              <a:t>Keep all storage areas clean and dry. Clean floors, walls, and shelving in coolers, freezers, dry-storage areas, and heated holding cabinets on a regular basis. </a:t>
            </a:r>
          </a:p>
          <a:p>
            <a:pPr marL="110605" indent="-110605">
              <a:spcBef>
                <a:spcPct val="0"/>
              </a:spcBef>
              <a:buFontTx/>
              <a:buChar char="•"/>
            </a:pPr>
            <a:r>
              <a:rPr lang="en-US" dirty="0">
                <a:latin typeface="Times New Roman" charset="0"/>
                <a:ea typeface="ＭＳ Ｐゴシック" charset="0"/>
                <a:cs typeface="ＭＳ Ｐゴシック" charset="0"/>
              </a:rPr>
              <a:t>Clean up spills and leaks promptly to keep them from contaminating other food.</a:t>
            </a:r>
          </a:p>
          <a:p>
            <a:pPr marL="110605" indent="-110605">
              <a:spcBef>
                <a:spcPct val="0"/>
              </a:spcBef>
            </a:pPr>
            <a:r>
              <a:rPr lang="en-US" dirty="0">
                <a:latin typeface="Times New Roman" charset="0"/>
                <a:ea typeface="ＭＳ Ｐゴシック" charset="0"/>
                <a:cs typeface="ＭＳ Ｐゴシック" charset="0"/>
              </a:rPr>
              <a:t>• Store dirty linens away from food.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CD7BE261-CC9E-2241-AC10-18ABAF10B17E}" type="slidenum">
              <a:rPr lang="en-US">
                <a:solidFill>
                  <a:prstClr val="black"/>
                </a:solidFill>
                <a:latin typeface="Arial" charset="0"/>
                <a:ea typeface="ＭＳ Ｐゴシック" charset="0"/>
                <a:cs typeface="ＭＳ Ｐゴシック" charset="0"/>
              </a:rPr>
              <a:pPr/>
              <a:t>69</a:t>
            </a:fld>
            <a:endParaRPr lang="en-US">
              <a:solidFill>
                <a:prstClr val="black"/>
              </a:solidFill>
              <a:latin typeface="Arial" charset="0"/>
              <a:ea typeface="ＭＳ Ｐゴシック" charset="0"/>
              <a:cs typeface="ＭＳ Ｐゴシック" charset="0"/>
            </a:endParaRPr>
          </a:p>
        </p:txBody>
      </p:sp>
      <p:sp>
        <p:nvSpPr>
          <p:cNvPr id="60211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57250" y="4423660"/>
            <a:ext cx="5365578" cy="4645389"/>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290" tIns="48146" rIns="96290" bIns="48146"/>
          <a:lstStyle/>
          <a:p>
            <a:pPr marL="112157" indent="-112157">
              <a:defRPr/>
            </a:pPr>
            <a:r>
              <a:rPr lang="en-US" b="1" dirty="0">
                <a:latin typeface="Times New Roman" charset="0"/>
                <a:ea typeface="+mn-ea"/>
              </a:rPr>
              <a:t>Instructor Notes</a:t>
            </a:r>
            <a:endParaRPr lang="en-US" dirty="0">
              <a:latin typeface="Times New Roman" charset="0"/>
              <a:ea typeface="+mn-ea"/>
            </a:endParaRPr>
          </a:p>
          <a:p>
            <a:pPr marL="112157" indent="-112157">
              <a:buFontTx/>
              <a:buChar char="•"/>
              <a:defRPr/>
            </a:pPr>
            <a:r>
              <a:rPr lang="en-US" dirty="0">
                <a:latin typeface="Times New Roman" charset="0"/>
                <a:ea typeface="+mn-ea"/>
              </a:rPr>
              <a:t>Raw meat, poultry, and seafood can be stored with or above ready-to-eat food in a freezer if all of the items have been commercially processed and packaged. </a:t>
            </a:r>
          </a:p>
          <a:p>
            <a:pPr marL="112157" indent="-112157">
              <a:buFontTx/>
              <a:buChar char="•"/>
              <a:defRPr/>
            </a:pPr>
            <a:r>
              <a:rPr lang="en-US" dirty="0">
                <a:latin typeface="Times New Roman" charset="0"/>
                <a:ea typeface="+mn-ea"/>
              </a:rPr>
              <a:t>Frozen food that is being thawed in coolers must also be stored below ready-to-eat food.</a:t>
            </a:r>
          </a:p>
          <a:p>
            <a:pPr marL="112157" indent="-112157">
              <a:buFontTx/>
              <a:buChar char="•"/>
              <a:defRPr/>
            </a:pPr>
            <a:r>
              <a:rPr lang="en-US" dirty="0">
                <a:latin typeface="Times New Roman" charset="0"/>
                <a:ea typeface="+mn-ea"/>
              </a:rPr>
              <a:t>As an exception, ground meat and ground fish can be stored above whole cuts of beef and pork. To do this, make sure the packaging keeps out pathogens and chemicals. It also must not leak</a:t>
            </a:r>
            <a:r>
              <a:rPr lang="en-US" dirty="0" smtClean="0">
                <a:latin typeface="Times New Roman" charset="0"/>
                <a:ea typeface="+mn-ea"/>
              </a:rPr>
              <a:t>.</a:t>
            </a:r>
            <a:endParaRPr lang="en-US" dirty="0">
              <a:latin typeface="Times New Roman" charset="0"/>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70158B1-95EA-A443-ADCD-AC1B90D104E9}" type="slidenum">
              <a:rPr lang="en-US">
                <a:solidFill>
                  <a:prstClr val="black"/>
                </a:solidFill>
                <a:latin typeface="Arial" charset="0"/>
                <a:ea typeface="ＭＳ Ｐゴシック" charset="0"/>
                <a:cs typeface="ＭＳ Ｐゴシック" charset="0"/>
              </a:rPr>
              <a:pPr/>
              <a:t>7</a:t>
            </a:fld>
            <a:endParaRPr lang="en-US">
              <a:solidFill>
                <a:prstClr val="black"/>
              </a:solidFill>
              <a:latin typeface="Arial" charset="0"/>
              <a:ea typeface="ＭＳ Ｐゴシック" charset="0"/>
              <a:cs typeface="ＭＳ Ｐゴシック" charset="0"/>
            </a:endParaRPr>
          </a:p>
        </p:txBody>
      </p:sp>
      <p:sp>
        <p:nvSpPr>
          <p:cNvPr id="538627" name="Rectangle 2"/>
          <p:cNvSpPr>
            <a:spLocks noGrp="1" noRot="1" noChangeAspect="1" noChangeArrowheads="1" noTextEdit="1"/>
          </p:cNvSpPr>
          <p:nvPr>
            <p:ph type="sldImg"/>
          </p:nvPr>
        </p:nvSpPr>
        <p:spPr>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Image Placeholder 1"/>
          <p:cNvSpPr>
            <a:spLocks noGrp="1" noRot="1" noChangeAspect="1" noTextEdit="1"/>
          </p:cNvSpPr>
          <p:nvPr>
            <p:ph type="sldImg"/>
          </p:nvPr>
        </p:nvSpPr>
        <p:spPr>
          <a:ln/>
        </p:spPr>
      </p:sp>
      <p:sp>
        <p:nvSpPr>
          <p:cNvPr id="603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60314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2E09EEC-3022-2445-8AA2-EC34025D16EB}" type="slidenum">
              <a:rPr lang="en-US">
                <a:solidFill>
                  <a:prstClr val="black"/>
                </a:solidFill>
                <a:latin typeface="Arial" charset="0"/>
                <a:ea typeface="ＭＳ Ｐゴシック" charset="0"/>
                <a:cs typeface="ＭＳ Ｐゴシック" charset="0"/>
              </a:rPr>
              <a:pPr/>
              <a:t>70</a:t>
            </a:fld>
            <a:endParaRPr lang="en-US">
              <a:solidFill>
                <a:prstClr val="black"/>
              </a:solidFill>
              <a:latin typeface="Arial"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28986489-272A-FB46-93CE-57340D5F5F95}" type="slidenum">
              <a:rPr lang="en-US">
                <a:solidFill>
                  <a:prstClr val="black"/>
                </a:solidFill>
                <a:latin typeface="Arial" charset="0"/>
                <a:ea typeface="ＭＳ Ｐゴシック" charset="0"/>
                <a:cs typeface="ＭＳ Ｐゴシック" charset="0"/>
              </a:rPr>
              <a:pPr/>
              <a:t>71</a:t>
            </a:fld>
            <a:endParaRPr lang="en-US">
              <a:solidFill>
                <a:prstClr val="black"/>
              </a:solidFill>
              <a:latin typeface="Arial" charset="0"/>
              <a:ea typeface="ＭＳ Ｐゴシック" charset="0"/>
              <a:cs typeface="ＭＳ Ｐゴシック" charset="0"/>
            </a:endParaRPr>
          </a:p>
        </p:txBody>
      </p:sp>
      <p:sp>
        <p:nvSpPr>
          <p:cNvPr id="604163" name="Rectangle 2"/>
          <p:cNvSpPr>
            <a:spLocks noGrp="1" noRot="1" noChangeAspect="1" noChangeArrowheads="1" noTextEdit="1"/>
          </p:cNvSpPr>
          <p:nvPr>
            <p:ph type="sldImg"/>
          </p:nvPr>
        </p:nvSpPr>
        <p:spPr>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FEEF6D3A-1AE2-F547-A87C-4E254512A2D0}" type="slidenum">
              <a:rPr lang="en-US">
                <a:solidFill>
                  <a:srgbClr val="000000"/>
                </a:solidFill>
                <a:latin typeface="Arial" charset="0"/>
                <a:ea typeface="ＭＳ Ｐゴシック" charset="0"/>
                <a:cs typeface="ＭＳ Ｐゴシック" charset="0"/>
              </a:rPr>
              <a:pPr/>
              <a:t>72</a:t>
            </a:fld>
            <a:endParaRPr lang="en-US">
              <a:solidFill>
                <a:srgbClr val="000000"/>
              </a:solidFill>
              <a:latin typeface="Arial" charset="0"/>
              <a:ea typeface="ＭＳ Ｐゴシック" charset="0"/>
              <a:cs typeface="ＭＳ Ｐゴシック" charset="0"/>
            </a:endParaRPr>
          </a:p>
        </p:txBody>
      </p:sp>
      <p:sp>
        <p:nvSpPr>
          <p:cNvPr id="605187" name="Rectangle 2"/>
          <p:cNvSpPr>
            <a:spLocks noGrp="1" noRot="1" noChangeAspect="1" noChangeArrowheads="1" noTextEdit="1"/>
          </p:cNvSpPr>
          <p:nvPr>
            <p:ph type="sldImg"/>
          </p:nvPr>
        </p:nvSpPr>
        <p:spPr>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E82FBDB9-53B8-ED4B-BE93-5F5D2AC88E1C}" type="slidenum">
              <a:rPr lang="en-US">
                <a:solidFill>
                  <a:srgbClr val="000000"/>
                </a:solidFill>
                <a:latin typeface="Arial" charset="0"/>
                <a:ea typeface="ＭＳ Ｐゴシック" charset="0"/>
                <a:cs typeface="ＭＳ Ｐゴシック" charset="0"/>
              </a:rPr>
              <a:pPr/>
              <a:t>73</a:t>
            </a:fld>
            <a:endParaRPr lang="en-US">
              <a:solidFill>
                <a:srgbClr val="000000"/>
              </a:solidFill>
              <a:latin typeface="Arial" charset="0"/>
              <a:ea typeface="ＭＳ Ｐゴシック" charset="0"/>
              <a:cs typeface="ＭＳ Ｐゴシック" charset="0"/>
            </a:endParaRPr>
          </a:p>
        </p:txBody>
      </p:sp>
      <p:sp>
        <p:nvSpPr>
          <p:cNvPr id="606211" name="Rectangle 2"/>
          <p:cNvSpPr>
            <a:spLocks noGrp="1" noRot="1" noChangeAspect="1" noChangeArrowheads="1" noTextEdit="1"/>
          </p:cNvSpPr>
          <p:nvPr>
            <p:ph type="sldImg"/>
          </p:nvPr>
        </p:nvSpPr>
        <p:spPr>
          <a:ln/>
        </p:spPr>
      </p:sp>
      <p:sp>
        <p:nvSpPr>
          <p:cNvPr id="606212" name="Rectangle 3"/>
          <p:cNvSpPr>
            <a:spLocks noGrp="1" noChangeArrowheads="1"/>
          </p:cNvSpPr>
          <p:nvPr>
            <p:ph type="body" idx="1"/>
          </p:nvPr>
        </p:nvSpPr>
        <p:spPr>
          <a:xfrm>
            <a:off x="857251" y="4395554"/>
            <a:ext cx="5204067"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4" tIns="45541" rIns="91084" bIns="45541"/>
          <a:lstStyle/>
          <a:p>
            <a:pPr marL="109047" indent="-109047"/>
            <a:r>
              <a:rPr lang="en-US" b="1">
                <a:latin typeface="Times New Roman" charset="0"/>
                <a:ea typeface="ＭＳ Ｐゴシック" charset="0"/>
                <a:cs typeface="ＭＳ Ｐゴシック" charset="0"/>
              </a:rPr>
              <a:t>Instructor Notes</a:t>
            </a:r>
            <a:endParaRPr lang="en-US">
              <a:latin typeface="Times New Roman" charset="0"/>
              <a:ea typeface="ＭＳ Ｐゴシック" charset="0"/>
              <a:cs typeface="ＭＳ Ｐゴシック" charset="0"/>
            </a:endParaRPr>
          </a:p>
          <a:p>
            <a:pPr marL="109047" indent="-109047">
              <a:buFontTx/>
              <a:buChar char="•"/>
            </a:pPr>
            <a:r>
              <a:rPr lang="en-US">
                <a:latin typeface="Times New Roman" charset="0"/>
                <a:ea typeface="ＭＳ Ｐゴシック" charset="0"/>
                <a:cs typeface="ＭＳ Ｐゴシック"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4730E5B0-4F85-4C49-9967-D376A28D04CC}" type="slidenum">
              <a:rPr lang="en-US">
                <a:solidFill>
                  <a:srgbClr val="000000"/>
                </a:solidFill>
                <a:latin typeface="Arial" charset="0"/>
                <a:ea typeface="ＭＳ Ｐゴシック" charset="0"/>
                <a:cs typeface="ＭＳ Ｐゴシック" charset="0"/>
              </a:rPr>
              <a:pPr/>
              <a:t>74</a:t>
            </a:fld>
            <a:endParaRPr lang="en-US">
              <a:solidFill>
                <a:srgbClr val="000000"/>
              </a:solidFill>
              <a:latin typeface="Arial" charset="0"/>
              <a:ea typeface="ＭＳ Ｐゴシック" charset="0"/>
              <a:cs typeface="ＭＳ Ｐゴシック" charset="0"/>
            </a:endParaRPr>
          </a:p>
        </p:txBody>
      </p:sp>
      <p:sp>
        <p:nvSpPr>
          <p:cNvPr id="607235" name="Rectangle 2"/>
          <p:cNvSpPr>
            <a:spLocks noGrp="1" noRot="1" noChangeAspect="1" noChangeArrowheads="1" noTextEdit="1"/>
          </p:cNvSpPr>
          <p:nvPr>
            <p:ph type="sldImg"/>
          </p:nvPr>
        </p:nvSpPr>
        <p:spPr>
          <a:ln/>
        </p:spPr>
      </p:sp>
      <p:sp>
        <p:nvSpPr>
          <p:cNvPr id="607236" name="Rectangle 3"/>
          <p:cNvSpPr>
            <a:spLocks noGrp="1" noChangeArrowheads="1"/>
          </p:cNvSpPr>
          <p:nvPr>
            <p:ph type="body" idx="1"/>
          </p:nvPr>
        </p:nvSpPr>
        <p:spPr>
          <a:xfrm>
            <a:off x="857251" y="4395554"/>
            <a:ext cx="5204067"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4" tIns="45541" rIns="91084" bIns="45541"/>
          <a:lstStyle/>
          <a:p>
            <a:pPr marL="109047" indent="-109047"/>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marL="109047" indent="-109047"/>
            <a:r>
              <a:rPr lang="en-US" dirty="0">
                <a:latin typeface="Times New Roman" charset="0"/>
                <a:ea typeface="ＭＳ Ｐゴシック" charset="0"/>
                <a:cs typeface="ＭＳ Ｐゴシック" charset="0"/>
              </a:rPr>
              <a:t>• Food that has become unsafe must be thrown out unless it can be safely reconditioned. All food—especially ready-to-eat food—must be thrown out in the situations highlighted in the slide.</a:t>
            </a:r>
          </a:p>
          <a:p>
            <a:pPr marL="109047" indent="-109047"/>
            <a:r>
              <a:rPr lang="en-US" dirty="0">
                <a:latin typeface="Times New Roman" charset="0"/>
                <a:ea typeface="ＭＳ Ｐゴシック" charset="0"/>
                <a:cs typeface="ＭＳ Ｐゴシック" charset="0"/>
              </a:rPr>
              <a:t>• Sometimes food can be restored to a safe condition. This is called reconditioning. For example, a hot food that has not been held at the correct temperature may be reheated if it has not been in the temperature danger zone for more than two hours.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08AEDDFD-0243-8E46-91A9-25C0F4109220}" type="slidenum">
              <a:rPr lang="en-US">
                <a:solidFill>
                  <a:prstClr val="black"/>
                </a:solidFill>
                <a:latin typeface="Arial" charset="0"/>
                <a:ea typeface="ＭＳ Ｐゴシック" charset="0"/>
                <a:cs typeface="ＭＳ Ｐゴシック" charset="0"/>
              </a:rPr>
              <a:pPr/>
              <a:t>75</a:t>
            </a:fld>
            <a:endParaRPr lang="en-US">
              <a:solidFill>
                <a:prstClr val="black"/>
              </a:solidFill>
              <a:latin typeface="Arial" charset="0"/>
              <a:ea typeface="ＭＳ Ｐゴシック" charset="0"/>
              <a:cs typeface="ＭＳ Ｐゴシック" charset="0"/>
            </a:endParaRPr>
          </a:p>
        </p:txBody>
      </p:sp>
      <p:sp>
        <p:nvSpPr>
          <p:cNvPr id="608259" name="Rectangle 2"/>
          <p:cNvSpPr>
            <a:spLocks noGrp="1" noRot="1" noChangeAspect="1" noChangeArrowheads="1" noTextEdit="1"/>
          </p:cNvSpPr>
          <p:nvPr>
            <p:ph type="sldImg"/>
          </p:nvPr>
        </p:nvSpPr>
        <p:spPr>
          <a:ln/>
        </p:spPr>
      </p:sp>
      <p:sp>
        <p:nvSpPr>
          <p:cNvPr id="608260" name="Rectangle 3"/>
          <p:cNvSpPr>
            <a:spLocks noGrp="1" noChangeArrowheads="1"/>
          </p:cNvSpPr>
          <p:nvPr>
            <p:ph type="body" idx="1"/>
          </p:nvPr>
        </p:nvSpPr>
        <p:spPr>
          <a:xfrm>
            <a:off x="908499" y="4395554"/>
            <a:ext cx="5315881"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marL="110605" indent="-110605">
              <a:buFontTx/>
              <a:buChar char="•"/>
            </a:pPr>
            <a:r>
              <a:rPr lang="en-US" dirty="0">
                <a:latin typeface="Times New Roman" charset="0"/>
                <a:ea typeface="ＭＳ Ｐゴシック" charset="0"/>
                <a:cs typeface="ＭＳ Ｐゴシック" charset="0"/>
              </a:rPr>
              <a:t>When frozen food is thawed and exposed to the temperature danger zone, pathogens in the food will begin to grow. To reduce this growth, never thaw food at room temperature. </a:t>
            </a:r>
          </a:p>
          <a:p>
            <a:pPr marL="110605" indent="-110605">
              <a:buFontTx/>
              <a:buChar char="•"/>
            </a:pPr>
            <a:r>
              <a:rPr lang="en-US" dirty="0">
                <a:latin typeface="Times New Roman" charset="0"/>
                <a:ea typeface="ＭＳ Ｐゴシック" charset="0"/>
                <a:cs typeface="ＭＳ Ｐゴシック" charset="0"/>
              </a:rPr>
              <a:t>When thawing food under running water, the flow of the water must be strong enough to wash loose food into the drain. Always use a clean and sanitized food-prep sink when thawing food this way. Never let the temperature of the food go above 41°F (5°C) for longer than four hours. This includes the time it takes to thaw the food plus the time it takes to prep or cool it. The photo shows the correct way to thaw food under running water.</a:t>
            </a:r>
          </a:p>
          <a:p>
            <a:pPr marL="110605" indent="-110605">
              <a:buFontTx/>
              <a:buChar char="•"/>
            </a:pPr>
            <a:r>
              <a:rPr lang="en-US" dirty="0">
                <a:latin typeface="Times New Roman" charset="0"/>
                <a:ea typeface="ＭＳ Ｐゴシック" charset="0"/>
                <a:cs typeface="ＭＳ Ｐゴシック" charset="0"/>
              </a:rPr>
              <a:t>After food is thawed in a microwave oven, it must be cooked in conventional cooking equipment, such as an oven.</a:t>
            </a:r>
          </a:p>
          <a:p>
            <a:pPr marL="110605" indent="-110605">
              <a:buFontTx/>
              <a:buChar char="•"/>
            </a:pPr>
            <a:r>
              <a:rPr lang="en-US" dirty="0">
                <a:latin typeface="Times New Roman" charset="0"/>
                <a:ea typeface="ＭＳ Ｐゴシック" charset="0"/>
                <a:cs typeface="ＭＳ Ｐゴシック" charset="0"/>
              </a:rPr>
              <a:t>Some food can be slacked before cooking. Slacking is the gradual thawing of frozen food to prep it for deep-frying. This allows even heating during cooking. Slack food just before you cook it. Do not let it get any warmer than 41°F (5°C). If your regulatory authority allows slacking at room temperature, have a system that ensures the item does not exceed 41°F (5°C).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Image Placeholder 1"/>
          <p:cNvSpPr>
            <a:spLocks noGrp="1" noRot="1" noChangeAspect="1" noTextEdit="1"/>
          </p:cNvSpPr>
          <p:nvPr>
            <p:ph type="sldImg"/>
          </p:nvPr>
        </p:nvSpPr>
        <p:spPr>
          <a:ln/>
        </p:spPr>
      </p:sp>
      <p:sp>
        <p:nvSpPr>
          <p:cNvPr id="6092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b="1" dirty="0">
                <a:latin typeface="Times New Roman" charset="0"/>
              </a:rPr>
              <a:t>Instructor Notes</a:t>
            </a:r>
          </a:p>
          <a:p>
            <a:r>
              <a:rPr lang="en-US" dirty="0">
                <a:latin typeface="Times New Roman" charset="0"/>
              </a:rPr>
              <a:t>Because of concerns about the potential for Botulism, frozen fish in ROP packaging has special handling practices.</a:t>
            </a:r>
          </a:p>
        </p:txBody>
      </p:sp>
      <p:sp>
        <p:nvSpPr>
          <p:cNvPr id="6092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0CCB420-69B6-C74F-8DF8-FC8DF1850401}" type="slidenum">
              <a:rPr lang="en-US">
                <a:solidFill>
                  <a:prstClr val="black"/>
                </a:solidFill>
                <a:latin typeface="Arial" charset="0"/>
              </a:rPr>
              <a:pPr/>
              <a:t>76</a:t>
            </a:fld>
            <a:endParaRPr lang="en-US">
              <a:solidFill>
                <a:prstClr val="black"/>
              </a:solidFill>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915D5A3B-7DBB-FB4C-A044-0D08696D230A}" type="slidenum">
              <a:rPr lang="en-US">
                <a:solidFill>
                  <a:prstClr val="black"/>
                </a:solidFill>
                <a:latin typeface="Arial" charset="0"/>
                <a:ea typeface="ＭＳ Ｐゴシック" charset="0"/>
                <a:cs typeface="ＭＳ Ｐゴシック" charset="0"/>
              </a:rPr>
              <a:pPr/>
              <a:t>77</a:t>
            </a:fld>
            <a:endParaRPr lang="en-US">
              <a:solidFill>
                <a:prstClr val="black"/>
              </a:solidFill>
              <a:latin typeface="Arial" charset="0"/>
              <a:ea typeface="ＭＳ Ｐゴシック" charset="0"/>
              <a:cs typeface="ＭＳ Ｐゴシック" charset="0"/>
            </a:endParaRPr>
          </a:p>
        </p:txBody>
      </p:sp>
      <p:sp>
        <p:nvSpPr>
          <p:cNvPr id="610307" name="Rectangle 2"/>
          <p:cNvSpPr>
            <a:spLocks noGrp="1" noRot="1" noChangeAspect="1" noChangeArrowheads="1" noTextEdit="1"/>
          </p:cNvSpPr>
          <p:nvPr>
            <p:ph type="sldImg"/>
          </p:nvPr>
        </p:nvSpPr>
        <p:spPr>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AB684D57-5E83-FE4E-B766-A2DD3A62BFD9}" type="slidenum">
              <a:rPr lang="en-US">
                <a:solidFill>
                  <a:prstClr val="black"/>
                </a:solidFill>
                <a:latin typeface="Arial" charset="0"/>
                <a:ea typeface="ＭＳ Ｐゴシック" charset="0"/>
                <a:cs typeface="ＭＳ Ｐゴシック" charset="0"/>
              </a:rPr>
              <a:pPr/>
              <a:t>78</a:t>
            </a:fld>
            <a:endParaRPr lang="en-US">
              <a:solidFill>
                <a:prstClr val="black"/>
              </a:solidFill>
              <a:latin typeface="Arial" charset="0"/>
              <a:ea typeface="ＭＳ Ｐゴシック" charset="0"/>
              <a:cs typeface="ＭＳ Ｐゴシック" charset="0"/>
            </a:endParaRPr>
          </a:p>
        </p:txBody>
      </p:sp>
      <p:sp>
        <p:nvSpPr>
          <p:cNvPr id="611331" name="Rectangle 2"/>
          <p:cNvSpPr>
            <a:spLocks noGrp="1" noRot="1" noChangeAspect="1" noChangeArrowheads="1" noTextEdit="1"/>
          </p:cNvSpPr>
          <p:nvPr>
            <p:ph type="sldImg"/>
          </p:nvPr>
        </p:nvSpPr>
        <p:spPr>
          <a:ln/>
        </p:spPr>
      </p:sp>
      <p:sp>
        <p:nvSpPr>
          <p:cNvPr id="611332" name="Rectangle 3"/>
          <p:cNvSpPr>
            <a:spLocks noGrp="1" noChangeArrowheads="1"/>
          </p:cNvSpPr>
          <p:nvPr>
            <p:ph type="body" idx="1"/>
          </p:nvPr>
        </p:nvSpPr>
        <p:spPr>
          <a:xfrm>
            <a:off x="857251" y="4395554"/>
            <a:ext cx="5315882"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marL="110605" indent="-110605">
              <a:buFontTx/>
              <a:buChar char="•"/>
            </a:pPr>
            <a:r>
              <a:rPr lang="en-US" dirty="0">
                <a:latin typeface="Times New Roman" charset="0"/>
                <a:ea typeface="ＭＳ Ｐゴシック" charset="0"/>
                <a:cs typeface="ＭＳ Ｐゴシック" charset="0"/>
              </a:rPr>
              <a:t>Chicken, tuna, egg, pasta, and potato salads all have been involved in foodborne-illness outbreaks. These salads usually are not cooked after preparation. This means you do not have a chance to reduce pathogens, such as </a:t>
            </a:r>
            <a:r>
              <a:rPr lang="en-US" i="1" dirty="0">
                <a:latin typeface="Times New Roman" charset="0"/>
                <a:ea typeface="ＭＳ Ｐゴシック" charset="0"/>
                <a:cs typeface="ＭＳ Ｐゴシック" charset="0"/>
              </a:rPr>
              <a:t>Staphylococcus </a:t>
            </a:r>
            <a:r>
              <a:rPr lang="en-US" i="1" dirty="0" err="1">
                <a:latin typeface="Times New Roman" charset="0"/>
                <a:ea typeface="ＭＳ Ｐゴシック" charset="0"/>
                <a:cs typeface="ＭＳ Ｐゴシック" charset="0"/>
              </a:rPr>
              <a:t>aureus</a:t>
            </a:r>
            <a:r>
              <a:rPr lang="en-US" dirty="0">
                <a:latin typeface="Times New Roman" charset="0"/>
                <a:ea typeface="ＭＳ Ｐゴシック" charset="0"/>
                <a:cs typeface="ＭＳ Ｐゴシック" charset="0"/>
              </a:rPr>
              <a:t>, that may have gotten into the salad during preparation.</a:t>
            </a:r>
          </a:p>
          <a:p>
            <a:pPr marL="110605" indent="-110605">
              <a:buFontTx/>
              <a:buChar char="•"/>
            </a:pPr>
            <a:r>
              <a:rPr lang="en-US" dirty="0">
                <a:latin typeface="Times New Roman" charset="0"/>
                <a:ea typeface="ＭＳ Ｐゴシック" charset="0"/>
                <a:cs typeface="ＭＳ Ｐゴシック" charset="0"/>
              </a:rPr>
              <a:t>Check the use-by date before using leftover TCS food in salads.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4271B79C-AB54-C44C-9F52-C3F234115580}" type="slidenum">
              <a:rPr lang="en-US">
                <a:solidFill>
                  <a:prstClr val="black"/>
                </a:solidFill>
                <a:latin typeface="Arial" charset="0"/>
                <a:ea typeface="ＭＳ Ｐゴシック" charset="0"/>
                <a:cs typeface="ＭＳ Ｐゴシック" charset="0"/>
              </a:rPr>
              <a:pPr/>
              <a:t>79</a:t>
            </a:fld>
            <a:endParaRPr lang="en-US">
              <a:solidFill>
                <a:prstClr val="black"/>
              </a:solidFill>
              <a:latin typeface="Arial" charset="0"/>
              <a:ea typeface="ＭＳ Ｐゴシック" charset="0"/>
              <a:cs typeface="ＭＳ Ｐゴシック" charset="0"/>
            </a:endParaRPr>
          </a:p>
        </p:txBody>
      </p:sp>
      <p:sp>
        <p:nvSpPr>
          <p:cNvPr id="612355" name="Rectangle 2"/>
          <p:cNvSpPr>
            <a:spLocks noGrp="1" noRot="1" noChangeAspect="1" noChangeArrowheads="1" noTextEdit="1"/>
          </p:cNvSpPr>
          <p:nvPr>
            <p:ph type="sldImg"/>
          </p:nvPr>
        </p:nvSpPr>
        <p:spPr>
          <a:ln/>
        </p:spPr>
      </p:sp>
      <p:sp>
        <p:nvSpPr>
          <p:cNvPr id="612356"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17CFFAD-0451-E54F-8E0E-65947A1F7F27}" type="slidenum">
              <a:rPr lang="en-US">
                <a:solidFill>
                  <a:prstClr val="black"/>
                </a:solidFill>
                <a:latin typeface="Arial" charset="0"/>
                <a:ea typeface="ＭＳ Ｐゴシック" charset="0"/>
                <a:cs typeface="ＭＳ Ｐゴシック" charset="0"/>
              </a:rPr>
              <a:pPr/>
              <a:t>8</a:t>
            </a:fld>
            <a:endParaRPr lang="en-US">
              <a:solidFill>
                <a:prstClr val="black"/>
              </a:solidFill>
              <a:latin typeface="Arial" charset="0"/>
              <a:ea typeface="ＭＳ Ｐゴシック" charset="0"/>
              <a:cs typeface="ＭＳ Ｐゴシック" charset="0"/>
            </a:endParaRPr>
          </a:p>
        </p:txBody>
      </p:sp>
      <p:sp>
        <p:nvSpPr>
          <p:cNvPr id="539651" name="Rectangle 2"/>
          <p:cNvSpPr>
            <a:spLocks noGrp="1" noRot="1" noChangeAspect="1" noChangeArrowheads="1" noTextEdit="1"/>
          </p:cNvSpPr>
          <p:nvPr>
            <p:ph type="sldImg"/>
          </p:nvPr>
        </p:nvSpPr>
        <p:spPr>
          <a:ln/>
        </p:spPr>
      </p:sp>
      <p:sp>
        <p:nvSpPr>
          <p:cNvPr id="539652"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C748A56A-A147-144F-8E13-6896AF4FBA31}" type="slidenum">
              <a:rPr lang="en-US">
                <a:solidFill>
                  <a:prstClr val="black"/>
                </a:solidFill>
                <a:latin typeface="Arial" charset="0"/>
                <a:ea typeface="ＭＳ Ｐゴシック" charset="0"/>
                <a:cs typeface="ＭＳ Ｐゴシック" charset="0"/>
              </a:rPr>
              <a:pPr/>
              <a:t>80</a:t>
            </a:fld>
            <a:endParaRPr lang="en-US">
              <a:solidFill>
                <a:prstClr val="black"/>
              </a:solidFill>
              <a:latin typeface="Arial" charset="0"/>
              <a:ea typeface="ＭＳ Ｐゴシック" charset="0"/>
              <a:cs typeface="ＭＳ Ｐゴシック" charset="0"/>
            </a:endParaRPr>
          </a:p>
        </p:txBody>
      </p:sp>
      <p:sp>
        <p:nvSpPr>
          <p:cNvPr id="613379" name="Rectangle 2"/>
          <p:cNvSpPr>
            <a:spLocks noGrp="1" noRot="1" noChangeAspect="1" noChangeArrowheads="1" noTextEdit="1"/>
          </p:cNvSpPr>
          <p:nvPr>
            <p:ph type="sldImg"/>
          </p:nvPr>
        </p:nvSpPr>
        <p:spPr>
          <a:ln/>
        </p:spPr>
      </p:sp>
      <p:sp>
        <p:nvSpPr>
          <p:cNvPr id="613380" name="Rectangle 3"/>
          <p:cNvSpPr>
            <a:spLocks noGrp="1" noChangeArrowheads="1"/>
          </p:cNvSpPr>
          <p:nvPr>
            <p:ph type="body" idx="1"/>
          </p:nvPr>
        </p:nvSpPr>
        <p:spPr>
          <a:xfrm>
            <a:off x="908499" y="4395554"/>
            <a:ext cx="5315881"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marL="110605" indent="-110605">
              <a:buFontTx/>
              <a:buChar char="•"/>
            </a:pPr>
            <a:r>
              <a:rPr lang="en-US" dirty="0">
                <a:latin typeface="Times New Roman" charset="0"/>
                <a:ea typeface="ＭＳ Ｐゴシック" charset="0"/>
                <a:cs typeface="ＭＳ Ｐゴシック" charset="0"/>
              </a:rPr>
              <a:t>Pooled eggs are eggs that are cracked open and combined in a </a:t>
            </a:r>
            <a:r>
              <a:rPr lang="en-US" dirty="0" smtClean="0">
                <a:latin typeface="Times New Roman" charset="0"/>
                <a:ea typeface="ＭＳ Ｐゴシック" charset="0"/>
                <a:cs typeface="ＭＳ Ｐゴシック" charset="0"/>
              </a:rPr>
              <a:t>container</a:t>
            </a:r>
            <a:r>
              <a:rPr lang="en-US" b="0" dirty="0" smtClean="0">
                <a:latin typeface="Times New Roman" charset="0"/>
                <a:ea typeface="ＭＳ Ｐゴシック" charset="0"/>
                <a:cs typeface="ＭＳ Ｐゴシック" charset="0"/>
              </a:rPr>
              <a:t>.</a:t>
            </a:r>
            <a:endParaRPr lang="en-US" b="1" dirty="0">
              <a:latin typeface="Times New Roman" charset="0"/>
              <a:ea typeface="ＭＳ Ｐゴシック" charset="0"/>
              <a:cs typeface="ＭＳ Ｐゴシック" charset="0"/>
            </a:endParaRPr>
          </a:p>
          <a:p>
            <a:pPr marL="110605" indent="-110605">
              <a:buFontTx/>
              <a:buChar char="•"/>
            </a:pPr>
            <a:r>
              <a:rPr lang="en-US" dirty="0">
                <a:latin typeface="Times New Roman" charset="0"/>
                <a:ea typeface="ＭＳ Ｐゴシック" charset="0"/>
                <a:cs typeface="ＭＳ Ｐゴシック" charset="0"/>
              </a:rPr>
              <a:t>Check with your local regulatory authority to see if pooling eggs is allowed. </a:t>
            </a:r>
          </a:p>
          <a:p>
            <a:pPr marL="110605" indent="-110605">
              <a:buFontTx/>
              <a:buChar char="•"/>
            </a:pPr>
            <a:r>
              <a:rPr lang="en-US" dirty="0">
                <a:latin typeface="Times New Roman" charset="0"/>
                <a:ea typeface="ＭＳ Ｐゴシック" charset="0"/>
                <a:cs typeface="ＭＳ Ｐゴシック" charset="0"/>
              </a:rPr>
              <a:t>Egg dishes requiring little or no cooking include: Caesar salad dressing, Hollandaise sauce, tiramisu, and mousse. </a:t>
            </a:r>
          </a:p>
          <a:p>
            <a:pPr marL="110605" indent="-110605"/>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1E83BE63-5178-8F4A-A1CF-75482CC6B852}" type="slidenum">
              <a:rPr lang="en-US">
                <a:solidFill>
                  <a:prstClr val="black"/>
                </a:solidFill>
                <a:latin typeface="Arial" charset="0"/>
                <a:ea typeface="ＭＳ Ｐゴシック" charset="0"/>
                <a:cs typeface="ＭＳ Ｐゴシック" charset="0"/>
              </a:rPr>
              <a:pPr/>
              <a:t>81</a:t>
            </a:fld>
            <a:endParaRPr lang="en-US">
              <a:solidFill>
                <a:prstClr val="black"/>
              </a:solidFill>
              <a:latin typeface="Arial" charset="0"/>
              <a:ea typeface="ＭＳ Ｐゴシック" charset="0"/>
              <a:cs typeface="ＭＳ Ｐゴシック" charset="0"/>
            </a:endParaRPr>
          </a:p>
        </p:txBody>
      </p:sp>
      <p:sp>
        <p:nvSpPr>
          <p:cNvPr id="614403" name="Rectangle 2"/>
          <p:cNvSpPr>
            <a:spLocks noGrp="1" noRot="1" noChangeAspect="1" noChangeArrowheads="1" noTextEdit="1"/>
          </p:cNvSpPr>
          <p:nvPr>
            <p:ph type="sldImg"/>
          </p:nvPr>
        </p:nvSpPr>
        <p:spPr>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3EAA394E-47AB-5E49-B71B-AFAEA4624C6F}" type="slidenum">
              <a:rPr lang="en-US">
                <a:solidFill>
                  <a:prstClr val="black"/>
                </a:solidFill>
                <a:latin typeface="Arial" charset="0"/>
                <a:ea typeface="ＭＳ Ｐゴシック" charset="0"/>
                <a:cs typeface="ＭＳ Ｐゴシック" charset="0"/>
              </a:rPr>
              <a:pPr/>
              <a:t>82</a:t>
            </a:fld>
            <a:endParaRPr lang="en-US">
              <a:solidFill>
                <a:prstClr val="black"/>
              </a:solidFill>
              <a:latin typeface="Arial" charset="0"/>
              <a:ea typeface="ＭＳ Ｐゴシック" charset="0"/>
              <a:cs typeface="ＭＳ Ｐゴシック" charset="0"/>
            </a:endParaRPr>
          </a:p>
        </p:txBody>
      </p:sp>
      <p:sp>
        <p:nvSpPr>
          <p:cNvPr id="615427" name="Rectangle 2"/>
          <p:cNvSpPr>
            <a:spLocks noGrp="1" noRot="1" noChangeAspect="1" noChangeArrowheads="1" noTextEdit="1"/>
          </p:cNvSpPr>
          <p:nvPr>
            <p:ph type="sldImg"/>
          </p:nvPr>
        </p:nvSpPr>
        <p:spPr>
          <a:ln/>
        </p:spPr>
      </p:sp>
      <p:sp>
        <p:nvSpPr>
          <p:cNvPr id="615428" name="Rectangle 3"/>
          <p:cNvSpPr>
            <a:spLocks noGrp="1" noChangeArrowheads="1"/>
          </p:cNvSpPr>
          <p:nvPr>
            <p:ph type="body" idx="1"/>
          </p:nvPr>
        </p:nvSpPr>
        <p:spPr>
          <a:xfrm>
            <a:off x="857251" y="4395554"/>
            <a:ext cx="5204067"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a:latin typeface="Times New Roman" charset="0"/>
                <a:ea typeface="ＭＳ Ｐゴシック" charset="0"/>
                <a:cs typeface="ＭＳ Ｐゴシック" charset="0"/>
              </a:rPr>
              <a:t>Instructor Notes</a:t>
            </a:r>
            <a:endParaRPr lang="en-US">
              <a:latin typeface="Times New Roman" charset="0"/>
              <a:ea typeface="ＭＳ Ｐゴシック" charset="0"/>
              <a:cs typeface="ＭＳ Ｐゴシック" charset="0"/>
            </a:endParaRPr>
          </a:p>
          <a:p>
            <a:pPr marL="110605" indent="-110605">
              <a:buFontTx/>
              <a:buChar char="•"/>
            </a:pPr>
            <a:r>
              <a:rPr lang="en-US">
                <a:latin typeface="Times New Roman" charset="0"/>
                <a:ea typeface="ＭＳ Ｐゴシック" charset="0"/>
                <a:cs typeface="ＭＳ Ｐゴシック" charset="0"/>
              </a:rPr>
              <a:t>Batters or breading prepped with eggs or milk run the risk of time-temperature abuse and cross-contamination. </a:t>
            </a:r>
          </a:p>
          <a:p>
            <a:pPr marL="110605" indent="-110605">
              <a:buFontTx/>
              <a:buChar char="•"/>
            </a:pPr>
            <a:r>
              <a:rPr lang="en-US">
                <a:latin typeface="Times New Roman" charset="0"/>
                <a:ea typeface="ＭＳ Ｐゴシック" charset="0"/>
                <a:cs typeface="ＭＳ Ｐゴシック" charset="0"/>
              </a:rPr>
              <a:t>If you have leftover batter, store what you don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need at 41</a:t>
            </a:r>
            <a:r>
              <a:rPr lang="en-US" altLang="ja-JP">
                <a:latin typeface="Times New Roman" charset="0"/>
                <a:ea typeface="ＭＳ Ｐゴシック" charset="0"/>
                <a:cs typeface="Times New Roman" charset="0"/>
              </a:rPr>
              <a:t>°</a:t>
            </a:r>
            <a:r>
              <a:rPr lang="en-US" altLang="ja-JP">
                <a:latin typeface="Times New Roman" charset="0"/>
                <a:ea typeface="ＭＳ Ｐゴシック" charset="0"/>
                <a:cs typeface="ＭＳ Ｐゴシック" charset="0"/>
              </a:rPr>
              <a:t>F (5°C) or lower in a covered container.</a:t>
            </a:r>
          </a:p>
          <a:p>
            <a:pPr marL="110605" indent="-110605">
              <a:buFontTx/>
              <a:buChar char="•"/>
            </a:pPr>
            <a:r>
              <a:rPr lang="en-US">
                <a:latin typeface="Times New Roman" charset="0"/>
                <a:ea typeface="ＭＳ Ｐゴシック" charset="0"/>
                <a:cs typeface="ＭＳ Ｐゴシック" charset="0"/>
              </a:rPr>
              <a:t>Create a plan to throw out any unused batter or breading after at set time. This might be after using a batch or at the end of a shift.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6E6BE85C-6797-0C4B-BEDB-2B9E61E75559}" type="slidenum">
              <a:rPr lang="en-US">
                <a:solidFill>
                  <a:prstClr val="black"/>
                </a:solidFill>
                <a:latin typeface="Arial" charset="0"/>
                <a:ea typeface="ＭＳ Ｐゴシック" charset="0"/>
                <a:cs typeface="ＭＳ Ｐゴシック" charset="0"/>
              </a:rPr>
              <a:pPr/>
              <a:t>83</a:t>
            </a:fld>
            <a:endParaRPr lang="en-US">
              <a:solidFill>
                <a:prstClr val="black"/>
              </a:solidFill>
              <a:latin typeface="Arial" charset="0"/>
              <a:ea typeface="ＭＳ Ｐゴシック" charset="0"/>
              <a:cs typeface="ＭＳ Ｐゴシック" charset="0"/>
            </a:endParaRPr>
          </a:p>
        </p:txBody>
      </p:sp>
      <p:sp>
        <p:nvSpPr>
          <p:cNvPr id="616451"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16" tIns="45907" rIns="91816" bIns="45907"/>
          <a:lstStyle/>
          <a:p>
            <a:pPr marL="112157" indent="-112157">
              <a:defRPr/>
            </a:pPr>
            <a:endParaRPr lang="en-US" dirty="0">
              <a:latin typeface="Times New Roman" charset="0"/>
              <a:ea typeface="+mn-ea"/>
            </a:endParaRPr>
          </a:p>
          <a:p>
            <a:pPr marL="112157" indent="-112157">
              <a:lnSpc>
                <a:spcPct val="80000"/>
              </a:lnSpc>
              <a:spcBef>
                <a:spcPct val="50000"/>
              </a:spcBef>
              <a:defRPr/>
            </a:pPr>
            <a:endParaRPr lang="en-US" dirty="0">
              <a:latin typeface="Times New Roman" charset="0"/>
              <a:ea typeface="+mn-ea"/>
              <a:cs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64B5E21B-4C83-1E42-8009-701D54309A02}" type="slidenum">
              <a:rPr lang="en-US">
                <a:solidFill>
                  <a:prstClr val="black"/>
                </a:solidFill>
                <a:latin typeface="Arial" charset="0"/>
                <a:ea typeface="ＭＳ Ｐゴシック" charset="0"/>
                <a:cs typeface="ＭＳ Ｐゴシック" charset="0"/>
              </a:rPr>
              <a:pPr/>
              <a:t>84</a:t>
            </a:fld>
            <a:endParaRPr lang="en-US">
              <a:solidFill>
                <a:prstClr val="black"/>
              </a:solidFill>
              <a:latin typeface="Arial" charset="0"/>
              <a:ea typeface="ＭＳ Ｐゴシック" charset="0"/>
              <a:cs typeface="ＭＳ Ｐゴシック" charset="0"/>
            </a:endParaRPr>
          </a:p>
        </p:txBody>
      </p:sp>
      <p:sp>
        <p:nvSpPr>
          <p:cNvPr id="617475" name="Rectangle 2"/>
          <p:cNvSpPr>
            <a:spLocks noGrp="1" noRot="1" noChangeAspect="1" noChangeArrowheads="1" noTextEdit="1"/>
          </p:cNvSpPr>
          <p:nvPr>
            <p:ph type="sldImg"/>
          </p:nvPr>
        </p:nvSpPr>
        <p:spPr>
          <a:ln/>
        </p:spPr>
      </p:sp>
      <p:sp>
        <p:nvSpPr>
          <p:cNvPr id="442373" name="Notes Placeholder 2"/>
          <p:cNvSpPr>
            <a:spLocks noGrp="1"/>
          </p:cNvSpPr>
          <p:nvPr>
            <p:ph type="body" idx="1"/>
          </p:nvPr>
        </p:nvSpPr>
        <p:spPr>
          <a:xfrm>
            <a:off x="737671" y="4347147"/>
            <a:ext cx="5486710" cy="3886513"/>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57" indent="-112157">
              <a:defRPr/>
            </a:pPr>
            <a:r>
              <a:rPr lang="en-US" b="1" dirty="0">
                <a:latin typeface="Times New Roman" charset="0"/>
                <a:ea typeface="+mn-ea"/>
              </a:rPr>
              <a:t>Instructor Notes</a:t>
            </a:r>
          </a:p>
          <a:p>
            <a:pPr marL="112157" indent="-112157">
              <a:buFontTx/>
              <a:buChar char="•"/>
              <a:defRPr/>
            </a:pPr>
            <a:r>
              <a:rPr lang="en-US" dirty="0">
                <a:latin typeface="Times New Roman" charset="0"/>
                <a:ea typeface="+mn-ea"/>
              </a:rPr>
              <a:t>Wash produce thoroughly under running water. This is especially important before cutting, cooking, or combining it with other ingredients. The water should be a little warmer than the produce.</a:t>
            </a:r>
          </a:p>
          <a:p>
            <a:pPr marL="112157" indent="-112157">
              <a:buFontTx/>
              <a:buChar char="•"/>
              <a:defRPr/>
            </a:pPr>
            <a:r>
              <a:rPr lang="en-US" dirty="0">
                <a:latin typeface="Times New Roman" charset="0"/>
                <a:ea typeface="+mn-ea"/>
              </a:rPr>
              <a:t>Pay special attention to leafy greens such as lettuce and </a:t>
            </a:r>
            <a:r>
              <a:rPr lang="en-US" dirty="0" smtClean="0">
                <a:latin typeface="Times New Roman" charset="0"/>
                <a:ea typeface="+mn-ea"/>
              </a:rPr>
              <a:t>spinach. </a:t>
            </a:r>
            <a:r>
              <a:rPr lang="en-US" dirty="0">
                <a:latin typeface="Times New Roman" charset="0"/>
                <a:ea typeface="+mn-ea"/>
              </a:rPr>
              <a:t>Remove the outer leaves, and pull the lettuce or spinach completely apart and rinse thoroughly.</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F1A02634-87A0-3F4A-9894-0F4AA77B69CE}" type="slidenum">
              <a:rPr lang="en-US">
                <a:solidFill>
                  <a:prstClr val="black"/>
                </a:solidFill>
                <a:latin typeface="Arial" charset="0"/>
                <a:ea typeface="ＭＳ Ｐゴシック" charset="0"/>
                <a:cs typeface="ＭＳ Ｐゴシック" charset="0"/>
              </a:rPr>
              <a:pPr/>
              <a:t>85</a:t>
            </a:fld>
            <a:endParaRPr lang="en-US">
              <a:solidFill>
                <a:prstClr val="black"/>
              </a:solidFill>
              <a:latin typeface="Arial" charset="0"/>
              <a:ea typeface="ＭＳ Ｐゴシック" charset="0"/>
              <a:cs typeface="ＭＳ Ｐゴシック" charset="0"/>
            </a:endParaRPr>
          </a:p>
        </p:txBody>
      </p:sp>
      <p:sp>
        <p:nvSpPr>
          <p:cNvPr id="618499"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57250" y="4392431"/>
            <a:ext cx="5028579" cy="41144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16" tIns="45907" rIns="91816" bIns="45907"/>
          <a:lstStyle/>
          <a:p>
            <a:pPr marL="112157" indent="-112157">
              <a:defRPr/>
            </a:pPr>
            <a:r>
              <a:rPr lang="en-US" b="1" dirty="0">
                <a:latin typeface="Times New Roman" charset="0"/>
                <a:ea typeface="+mn-ea"/>
              </a:rPr>
              <a:t>Instructor Notes</a:t>
            </a:r>
          </a:p>
          <a:p>
            <a:pPr marL="112157" indent="-112157">
              <a:buFontTx/>
              <a:buChar char="•"/>
              <a:defRPr/>
            </a:pPr>
            <a:r>
              <a:rPr lang="en-US" dirty="0">
                <a:latin typeface="Times New Roman" charset="0"/>
                <a:ea typeface="+mn-ea"/>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87A1E791-6DD7-F844-8BDE-E73F00BFCB2E}" type="slidenum">
              <a:rPr lang="en-US">
                <a:solidFill>
                  <a:prstClr val="black"/>
                </a:solidFill>
                <a:latin typeface="Arial" charset="0"/>
                <a:ea typeface="ＭＳ Ｐゴシック" charset="0"/>
                <a:cs typeface="ＭＳ Ｐゴシック" charset="0"/>
              </a:rPr>
              <a:pPr/>
              <a:t>86</a:t>
            </a:fld>
            <a:endParaRPr lang="en-US">
              <a:solidFill>
                <a:prstClr val="black"/>
              </a:solidFill>
              <a:latin typeface="Arial" charset="0"/>
              <a:ea typeface="ＭＳ Ｐゴシック" charset="0"/>
              <a:cs typeface="ＭＳ Ｐゴシック" charset="0"/>
            </a:endParaRPr>
          </a:p>
        </p:txBody>
      </p:sp>
      <p:sp>
        <p:nvSpPr>
          <p:cNvPr id="619523" name="Rectangle 2"/>
          <p:cNvSpPr>
            <a:spLocks noGrp="1" noRot="1" noChangeAspect="1" noChangeArrowheads="1" noTextEdit="1"/>
          </p:cNvSpPr>
          <p:nvPr>
            <p:ph type="sldImg"/>
          </p:nvPr>
        </p:nvSpPr>
        <p:spPr>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C57C0979-575D-7F47-9594-37FB35085EE9}" type="slidenum">
              <a:rPr lang="en-US">
                <a:solidFill>
                  <a:srgbClr val="000000"/>
                </a:solidFill>
                <a:latin typeface="Arial" charset="0"/>
                <a:ea typeface="ＭＳ Ｐゴシック" charset="0"/>
                <a:cs typeface="ＭＳ Ｐゴシック" charset="0"/>
              </a:rPr>
              <a:pPr/>
              <a:t>87</a:t>
            </a:fld>
            <a:endParaRPr lang="en-US">
              <a:solidFill>
                <a:srgbClr val="000000"/>
              </a:solidFill>
              <a:latin typeface="Arial" charset="0"/>
              <a:ea typeface="ＭＳ Ｐゴシック" charset="0"/>
              <a:cs typeface="ＭＳ Ｐゴシック" charset="0"/>
            </a:endParaRPr>
          </a:p>
        </p:txBody>
      </p:sp>
      <p:sp>
        <p:nvSpPr>
          <p:cNvPr id="620547" name="Rectangle 2"/>
          <p:cNvSpPr>
            <a:spLocks noGrp="1" noRot="1" noChangeAspect="1" noChangeArrowheads="1" noTextEdit="1"/>
          </p:cNvSpPr>
          <p:nvPr>
            <p:ph type="sldImg"/>
          </p:nvPr>
        </p:nvSpPr>
        <p:spPr>
          <a:xfrm>
            <a:off x="1144588" y="685800"/>
            <a:ext cx="4572000" cy="3429000"/>
          </a:xfrm>
          <a:ln/>
        </p:spPr>
      </p:sp>
      <p:sp>
        <p:nvSpPr>
          <p:cNvPr id="448516" name="Rectangle 3"/>
          <p:cNvSpPr>
            <a:spLocks noGrp="1" noChangeArrowheads="1"/>
          </p:cNvSpPr>
          <p:nvPr>
            <p:ph type="body" idx="1"/>
          </p:nvPr>
        </p:nvSpPr>
        <p:spPr>
          <a:xfrm>
            <a:off x="857250" y="4395554"/>
            <a:ext cx="5314329"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11" tIns="45904" rIns="91811" bIns="45904"/>
          <a:lstStyle/>
          <a:p>
            <a:pPr marL="112151" indent="-112151">
              <a:defRPr/>
            </a:pPr>
            <a:r>
              <a:rPr lang="en-US" b="1" dirty="0">
                <a:latin typeface="Times New Roman" charset="0"/>
                <a:ea typeface="+mn-ea"/>
              </a:rPr>
              <a:t>Instructor </a:t>
            </a:r>
            <a:r>
              <a:rPr lang="en-US" b="1" dirty="0" smtClean="0">
                <a:latin typeface="Times New Roman" charset="0"/>
                <a:ea typeface="+mn-ea"/>
              </a:rPr>
              <a:t>Notes</a:t>
            </a:r>
            <a:endParaRPr lang="en-US" dirty="0">
              <a:latin typeface="Times New Roman" charset="0"/>
              <a:ea typeface="+mn-ea"/>
            </a:endParaRPr>
          </a:p>
          <a:p>
            <a:pPr marL="112151" indent="-112151">
              <a:buFontTx/>
              <a:buChar char="•"/>
              <a:defRPr/>
            </a:pPr>
            <a:r>
              <a:rPr lang="en-US" dirty="0">
                <a:latin typeface="Times New Roman" charset="0"/>
                <a:ea typeface="+mn-ea"/>
              </a:rPr>
              <a:t>Make ice from water that is safe to drink.</a:t>
            </a:r>
          </a:p>
          <a:p>
            <a:pPr marL="112151" indent="-112151">
              <a:buFontTx/>
              <a:buChar char="•"/>
              <a:defRPr/>
            </a:pPr>
            <a:r>
              <a:rPr lang="en-US" dirty="0">
                <a:latin typeface="Times New Roman" charset="0"/>
                <a:ea typeface="+mn-ea"/>
              </a:rPr>
              <a:t>Never use ice as an ingredient if it was used to keep food cold. For example, if ice is used to cool food on a salad bar, it cannot then be used in drinks.</a:t>
            </a:r>
          </a:p>
          <a:p>
            <a:pPr marL="112151" indent="-112151">
              <a:lnSpc>
                <a:spcPct val="80000"/>
              </a:lnSpc>
              <a:spcBef>
                <a:spcPct val="50000"/>
              </a:spcBef>
              <a:defRPr/>
            </a:pPr>
            <a:endParaRPr lang="en-US" dirty="0">
              <a:latin typeface="Times New Roman" charset="0"/>
              <a:ea typeface="+mn-ea"/>
              <a:cs typeface="Times New Roman"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69000A2E-2E17-9C48-B1DD-CB9B55417B3A}" type="slidenum">
              <a:rPr lang="en-US">
                <a:solidFill>
                  <a:srgbClr val="000000"/>
                </a:solidFill>
                <a:latin typeface="Arial" charset="0"/>
                <a:ea typeface="ＭＳ Ｐゴシック" charset="0"/>
                <a:cs typeface="ＭＳ Ｐゴシック" charset="0"/>
              </a:rPr>
              <a:pPr/>
              <a:t>88</a:t>
            </a:fld>
            <a:endParaRPr lang="en-US">
              <a:solidFill>
                <a:srgbClr val="000000"/>
              </a:solidFill>
              <a:latin typeface="Arial" charset="0"/>
              <a:ea typeface="ＭＳ Ｐゴシック" charset="0"/>
              <a:cs typeface="ＭＳ Ｐゴシック" charset="0"/>
            </a:endParaRPr>
          </a:p>
        </p:txBody>
      </p:sp>
      <p:sp>
        <p:nvSpPr>
          <p:cNvPr id="621571"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27B54921-D38C-A846-B808-541B3849AC2D}" type="slidenum">
              <a:rPr lang="en-US">
                <a:solidFill>
                  <a:srgbClr val="000000"/>
                </a:solidFill>
                <a:latin typeface="Arial" charset="0"/>
                <a:ea typeface="ＭＳ Ｐゴシック" charset="0"/>
                <a:cs typeface="ＭＳ Ｐゴシック" charset="0"/>
              </a:rPr>
              <a:pPr/>
              <a:t>89</a:t>
            </a:fld>
            <a:endParaRPr lang="en-US">
              <a:solidFill>
                <a:srgbClr val="000000"/>
              </a:solidFill>
              <a:latin typeface="Arial" charset="0"/>
              <a:ea typeface="ＭＳ Ｐゴシック" charset="0"/>
              <a:cs typeface="ＭＳ Ｐゴシック" charset="0"/>
            </a:endParaRPr>
          </a:p>
        </p:txBody>
      </p:sp>
      <p:sp>
        <p:nvSpPr>
          <p:cNvPr id="622595" name="Rectangle 2"/>
          <p:cNvSpPr>
            <a:spLocks noGrp="1" noRot="1" noChangeAspect="1" noChangeArrowheads="1" noTextEdit="1"/>
          </p:cNvSpPr>
          <p:nvPr>
            <p:ph type="sldImg"/>
          </p:nvPr>
        </p:nvSpPr>
        <p:spPr>
          <a:xfrm>
            <a:off x="1143000" y="687388"/>
            <a:ext cx="4572000" cy="3429000"/>
          </a:xfrm>
          <a:ln/>
        </p:spPr>
      </p:sp>
      <p:sp>
        <p:nvSpPr>
          <p:cNvPr id="450564" name="Rectangle 3"/>
          <p:cNvSpPr>
            <a:spLocks noGrp="1" noChangeArrowheads="1"/>
          </p:cNvSpPr>
          <p:nvPr>
            <p:ph type="body" idx="1"/>
          </p:nvPr>
        </p:nvSpPr>
        <p:spPr>
          <a:xfrm>
            <a:off x="914711" y="4395554"/>
            <a:ext cx="5028579"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51" indent="-112151">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marL="112151" indent="-112151">
              <a:buFontTx/>
              <a:buChar char="•"/>
              <a:defRPr/>
            </a:pPr>
            <a:r>
              <a:rPr lang="en-US" dirty="0">
                <a:latin typeface="Times New Roman" charset="0"/>
                <a:ea typeface="+mn-ea"/>
              </a:rPr>
              <a:t>You will need a variance when prepping food in certain ways. A variance is a document issued by your regulatory authority that allows a regulatory requirement to be waived or changed.</a:t>
            </a:r>
          </a:p>
          <a:p>
            <a:pPr marL="112151" indent="-112151">
              <a:buFontTx/>
              <a:buChar char="•"/>
              <a:defRPr/>
            </a:pPr>
            <a:r>
              <a:rPr lang="en-US" dirty="0">
                <a:latin typeface="Times New Roman" charset="0"/>
                <a:ea typeface="+mn-ea"/>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0B13468-7123-E94F-8BE3-54393EC1010D}" type="slidenum">
              <a:rPr lang="en-US">
                <a:solidFill>
                  <a:prstClr val="black"/>
                </a:solidFill>
                <a:latin typeface="Arial" charset="0"/>
                <a:ea typeface="ＭＳ Ｐゴシック" charset="0"/>
                <a:cs typeface="ＭＳ Ｐゴシック" charset="0"/>
              </a:rPr>
              <a:pPr/>
              <a:t>9</a:t>
            </a:fld>
            <a:endParaRPr lang="en-US">
              <a:solidFill>
                <a:prstClr val="black"/>
              </a:solidFill>
              <a:latin typeface="Arial" charset="0"/>
              <a:ea typeface="ＭＳ Ｐゴシック" charset="0"/>
              <a:cs typeface="ＭＳ Ｐゴシック" charset="0"/>
            </a:endParaRPr>
          </a:p>
        </p:txBody>
      </p:sp>
      <p:sp>
        <p:nvSpPr>
          <p:cNvPr id="540675"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xfrm>
            <a:off x="857250" y="4365885"/>
            <a:ext cx="5140394" cy="436588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defRPr/>
            </a:pPr>
            <a:endParaRPr lang="en-US" dirty="0">
              <a:latin typeface="Times New Roman" charset="0"/>
              <a:ea typeface="+mn-ea"/>
            </a:endParaRPr>
          </a:p>
          <a:p>
            <a:pPr marL="112163" indent="-112163">
              <a:buFontTx/>
              <a:buChar char="•"/>
              <a:defRPr/>
            </a:pPr>
            <a:endParaRPr lang="en-US" dirty="0">
              <a:latin typeface="Times New Roman" charset="0"/>
              <a:ea typeface="+mn-ea"/>
            </a:endParaRPr>
          </a:p>
          <a:p>
            <a:pPr marL="112163" indent="-112163">
              <a:defRPr/>
            </a:pPr>
            <a:endParaRPr lang="en-US" dirty="0">
              <a:latin typeface="Times New Roman" charset="0"/>
              <a:ea typeface="+mn-ea"/>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F43612C9-6179-BB41-8AC9-D7F9C6FE7EBB}" type="slidenum">
              <a:rPr lang="en-US">
                <a:solidFill>
                  <a:srgbClr val="000000"/>
                </a:solidFill>
                <a:latin typeface="Arial" charset="0"/>
                <a:ea typeface="ＭＳ Ｐゴシック" charset="0"/>
                <a:cs typeface="ＭＳ Ｐゴシック" charset="0"/>
              </a:rPr>
              <a:pPr/>
              <a:t>90</a:t>
            </a:fld>
            <a:endParaRPr lang="en-US">
              <a:solidFill>
                <a:srgbClr val="000000"/>
              </a:solidFill>
              <a:latin typeface="Arial" charset="0"/>
              <a:ea typeface="ＭＳ Ｐゴシック" charset="0"/>
              <a:cs typeface="ＭＳ Ｐゴシック" charset="0"/>
            </a:endParaRPr>
          </a:p>
        </p:txBody>
      </p:sp>
      <p:sp>
        <p:nvSpPr>
          <p:cNvPr id="623619" name="Rectangle 2"/>
          <p:cNvSpPr>
            <a:spLocks noGrp="1" noRot="1" noChangeAspect="1" noChangeArrowheads="1" noTextEdit="1"/>
          </p:cNvSpPr>
          <p:nvPr>
            <p:ph type="sldImg"/>
          </p:nvPr>
        </p:nvSpPr>
        <p:spPr>
          <a:xfrm>
            <a:off x="1143000" y="687388"/>
            <a:ext cx="4572000" cy="3429000"/>
          </a:xfrm>
          <a:ln/>
        </p:spPr>
      </p:sp>
      <p:sp>
        <p:nvSpPr>
          <p:cNvPr id="451588" name="Rectangle 3"/>
          <p:cNvSpPr>
            <a:spLocks noGrp="1" noChangeArrowheads="1"/>
          </p:cNvSpPr>
          <p:nvPr>
            <p:ph type="body" idx="1"/>
          </p:nvPr>
        </p:nvSpPr>
        <p:spPr>
          <a:xfrm>
            <a:off x="914711" y="4395554"/>
            <a:ext cx="5028579"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51" indent="-112151">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marL="112151" indent="-112151">
              <a:buFontTx/>
              <a:buChar char="•"/>
              <a:defRPr/>
            </a:pPr>
            <a:r>
              <a:rPr lang="en-US" i="1" dirty="0">
                <a:latin typeface="Times New Roman" charset="0"/>
                <a:ea typeface="+mn-ea"/>
              </a:rPr>
              <a:t>Clostridium botulinum</a:t>
            </a:r>
            <a:r>
              <a:rPr lang="en-US" b="1" dirty="0">
                <a:latin typeface="Times New Roman" charset="0"/>
                <a:ea typeface="+mn-ea"/>
              </a:rPr>
              <a:t> </a:t>
            </a:r>
            <a:r>
              <a:rPr lang="en-US" dirty="0">
                <a:latin typeface="Times New Roman" charset="0"/>
                <a:ea typeface="+mn-ea"/>
              </a:rPr>
              <a:t>and </a:t>
            </a:r>
            <a:r>
              <a:rPr lang="en-US" i="1" dirty="0">
                <a:latin typeface="Times New Roman" charset="0"/>
                <a:ea typeface="+mn-ea"/>
              </a:rPr>
              <a:t>Listeria monocytogenes</a:t>
            </a:r>
            <a:r>
              <a:rPr lang="en-US" dirty="0">
                <a:latin typeface="Times New Roman" charset="0"/>
                <a:ea typeface="+mn-ea"/>
              </a:rPr>
              <a:t> are risks to food packaged using a </a:t>
            </a:r>
            <a:r>
              <a:rPr lang="en-US" dirty="0" smtClean="0">
                <a:latin typeface="Times New Roman" charset="0"/>
                <a:ea typeface="+mn-ea"/>
              </a:rPr>
              <a:t>reduced-oxygen </a:t>
            </a:r>
            <a:r>
              <a:rPr lang="en-US" dirty="0">
                <a:latin typeface="Times New Roman" charset="0"/>
                <a:ea typeface="+mn-ea"/>
              </a:rPr>
              <a:t>packaging method. This includes MAP, vacuum-packed and </a:t>
            </a:r>
            <a:r>
              <a:rPr lang="en-US" i="1" dirty="0">
                <a:latin typeface="Times New Roman" charset="0"/>
                <a:ea typeface="+mn-ea"/>
              </a:rPr>
              <a:t>sous vide </a:t>
            </a:r>
            <a:r>
              <a:rPr lang="en-US" dirty="0">
                <a:latin typeface="Times New Roman" charset="0"/>
                <a:ea typeface="+mn-ea"/>
              </a:rPr>
              <a:t>foods.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9334CA2A-65AF-2A48-897B-AE3C1A1A18BB}" type="slidenum">
              <a:rPr lang="en-US">
                <a:solidFill>
                  <a:srgbClr val="000000"/>
                </a:solidFill>
                <a:latin typeface="Arial" charset="0"/>
                <a:ea typeface="ＭＳ Ｐゴシック" charset="0"/>
                <a:cs typeface="ＭＳ Ｐゴシック" charset="0"/>
              </a:rPr>
              <a:pPr/>
              <a:t>91</a:t>
            </a:fld>
            <a:endParaRPr lang="en-US">
              <a:solidFill>
                <a:srgbClr val="000000"/>
              </a:solidFill>
              <a:latin typeface="Arial" charset="0"/>
              <a:ea typeface="ＭＳ Ｐゴシック" charset="0"/>
              <a:cs typeface="ＭＳ Ｐゴシック" charset="0"/>
            </a:endParaRPr>
          </a:p>
        </p:txBody>
      </p:sp>
      <p:sp>
        <p:nvSpPr>
          <p:cNvPr id="624643"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423660"/>
            <a:ext cx="5365578" cy="3633553"/>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lIns="96285" tIns="48144" rIns="96285" bIns="48144"/>
          <a:lstStyle/>
          <a:p>
            <a:pPr marL="112151" indent="-112151">
              <a:defRPr/>
            </a:pPr>
            <a:endParaRPr lang="en-US" b="1" dirty="0">
              <a:latin typeface="Times New Roman" charset="0"/>
              <a:ea typeface="+mn-ea"/>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F9B89819-7B4B-3843-BE37-75E8A24FA643}" type="slidenum">
              <a:rPr lang="en-US">
                <a:solidFill>
                  <a:srgbClr val="000000"/>
                </a:solidFill>
                <a:latin typeface="Arial" charset="0"/>
                <a:ea typeface="ＭＳ Ｐゴシック" charset="0"/>
                <a:cs typeface="ＭＳ Ｐゴシック" charset="0"/>
              </a:rPr>
              <a:pPr/>
              <a:t>92</a:t>
            </a:fld>
            <a:endParaRPr lang="en-US">
              <a:solidFill>
                <a:srgbClr val="000000"/>
              </a:solidFill>
              <a:latin typeface="Arial" charset="0"/>
              <a:ea typeface="ＭＳ Ｐゴシック" charset="0"/>
              <a:cs typeface="ＭＳ Ｐゴシック" charset="0"/>
            </a:endParaRPr>
          </a:p>
        </p:txBody>
      </p:sp>
      <p:sp>
        <p:nvSpPr>
          <p:cNvPr id="625667"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7250" y="4423660"/>
            <a:ext cx="5365578" cy="3633553"/>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lIns="96285" tIns="48144" rIns="96285" bIns="48144"/>
          <a:lstStyle/>
          <a:p>
            <a:pPr marL="112151" indent="-112151">
              <a:defRPr/>
            </a:pPr>
            <a:endParaRPr lang="en-US" b="1" dirty="0">
              <a:latin typeface="Times New Roman" charset="0"/>
              <a:ea typeface="+mn-ea"/>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AE543BEE-922E-A942-B2D2-5B5C718F244F}" type="slidenum">
              <a:rPr lang="en-US">
                <a:solidFill>
                  <a:srgbClr val="000000"/>
                </a:solidFill>
                <a:latin typeface="Arial" charset="0"/>
                <a:ea typeface="ＭＳ Ｐゴシック" charset="0"/>
                <a:cs typeface="ＭＳ Ｐゴシック" charset="0"/>
              </a:rPr>
              <a:pPr/>
              <a:t>93</a:t>
            </a:fld>
            <a:endParaRPr lang="en-US">
              <a:solidFill>
                <a:srgbClr val="000000"/>
              </a:solidFill>
              <a:latin typeface="Arial" charset="0"/>
              <a:ea typeface="ＭＳ Ｐゴシック" charset="0"/>
              <a:cs typeface="ＭＳ Ｐゴシック" charset="0"/>
            </a:endParaRPr>
          </a:p>
        </p:txBody>
      </p:sp>
      <p:sp>
        <p:nvSpPr>
          <p:cNvPr id="626691"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423660"/>
            <a:ext cx="5365578" cy="3633553"/>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lIns="96285" tIns="48144" rIns="96285" bIns="48144"/>
          <a:lstStyle/>
          <a:p>
            <a:pPr marL="112151" indent="-112151">
              <a:defRPr/>
            </a:pPr>
            <a:endParaRPr lang="en-US" b="1" dirty="0">
              <a:latin typeface="Times New Roman" charset="0"/>
              <a:ea typeface="+mn-ea"/>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DE26B185-6CE6-C145-A6C9-A2243F3A530C}" type="slidenum">
              <a:rPr lang="en-US">
                <a:solidFill>
                  <a:srgbClr val="000000"/>
                </a:solidFill>
                <a:latin typeface="Arial" charset="0"/>
                <a:ea typeface="ＭＳ Ｐゴシック" charset="0"/>
                <a:cs typeface="ＭＳ Ｐゴシック" charset="0"/>
              </a:rPr>
              <a:pPr/>
              <a:t>94</a:t>
            </a:fld>
            <a:endParaRPr lang="en-US">
              <a:solidFill>
                <a:srgbClr val="000000"/>
              </a:solidFill>
              <a:latin typeface="Arial" charset="0"/>
              <a:ea typeface="ＭＳ Ｐゴシック" charset="0"/>
              <a:cs typeface="ＭＳ Ｐゴシック" charset="0"/>
            </a:endParaRPr>
          </a:p>
        </p:txBody>
      </p:sp>
      <p:sp>
        <p:nvSpPr>
          <p:cNvPr id="627715"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7250" y="4536086"/>
            <a:ext cx="5365578" cy="3633553"/>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285" tIns="48144" rIns="96285" bIns="48144"/>
          <a:lstStyle/>
          <a:p>
            <a:pPr marL="109047" indent="-109047"/>
            <a:r>
              <a:rPr lang="en-US" b="1" dirty="0">
                <a:latin typeface="Times New Roman" charset="0"/>
                <a:ea typeface="ＭＳ Ｐゴシック" charset="0"/>
                <a:cs typeface="ＭＳ Ｐゴシック" charset="0"/>
              </a:rPr>
              <a:t>Instructor Notes</a:t>
            </a:r>
          </a:p>
          <a:p>
            <a:pPr marL="109047" indent="-109047">
              <a:buFontTx/>
              <a:buChar char="•"/>
            </a:pPr>
            <a:r>
              <a:rPr lang="en-US" dirty="0">
                <a:latin typeface="Times New Roman" charset="0"/>
                <a:ea typeface="ＭＳ Ｐゴシック" charset="0"/>
                <a:cs typeface="ＭＳ Ｐゴシック" charset="0"/>
              </a:rPr>
              <a:t>Roasts may be cooked to these alternate cooking times and temperatures depending on the type of roast and oven used:</a:t>
            </a:r>
          </a:p>
          <a:p>
            <a:pPr lvl="1" eaLnBrk="1" hangingPunct="1"/>
            <a:r>
              <a:rPr lang="en-US" dirty="0">
                <a:latin typeface="Times New Roman" charset="0"/>
                <a:ea typeface="ＭＳ Ｐゴシック" charset="0"/>
                <a:cs typeface="ＭＳ Ｐゴシック" charset="0"/>
              </a:rPr>
              <a:t>130°F (54°C) 112 minutes</a:t>
            </a:r>
          </a:p>
          <a:p>
            <a:pPr lvl="1" eaLnBrk="1" hangingPunct="1"/>
            <a:r>
              <a:rPr lang="en-US" dirty="0">
                <a:latin typeface="Times New Roman" charset="0"/>
                <a:ea typeface="ＭＳ Ｐゴシック" charset="0"/>
                <a:cs typeface="ＭＳ Ｐゴシック" charset="0"/>
              </a:rPr>
              <a:t>131°F (55°C) 89 minutes</a:t>
            </a:r>
          </a:p>
          <a:p>
            <a:pPr lvl="1" eaLnBrk="1" hangingPunct="1"/>
            <a:r>
              <a:rPr lang="en-US" dirty="0">
                <a:latin typeface="Times New Roman" charset="0"/>
                <a:ea typeface="ＭＳ Ｐゴシック" charset="0"/>
                <a:cs typeface="ＭＳ Ｐゴシック" charset="0"/>
              </a:rPr>
              <a:t>133°F (56°C) 56 minutes</a:t>
            </a:r>
          </a:p>
          <a:p>
            <a:pPr lvl="1" eaLnBrk="1" hangingPunct="1"/>
            <a:r>
              <a:rPr lang="en-US" dirty="0">
                <a:latin typeface="Times New Roman" charset="0"/>
                <a:ea typeface="ＭＳ Ｐゴシック" charset="0"/>
                <a:cs typeface="ＭＳ Ｐゴシック" charset="0"/>
              </a:rPr>
              <a:t>135°F (57°C) 36 minutes</a:t>
            </a:r>
          </a:p>
          <a:p>
            <a:pPr lvl="1" eaLnBrk="1" hangingPunct="1"/>
            <a:r>
              <a:rPr lang="en-US" dirty="0">
                <a:latin typeface="Times New Roman" charset="0"/>
                <a:ea typeface="ＭＳ Ｐゴシック" charset="0"/>
                <a:cs typeface="ＭＳ Ｐゴシック" charset="0"/>
              </a:rPr>
              <a:t>136°F (58°C) 28 minutes</a:t>
            </a:r>
          </a:p>
          <a:p>
            <a:pPr lvl="1" eaLnBrk="1" hangingPunct="1"/>
            <a:r>
              <a:rPr lang="en-US" dirty="0">
                <a:latin typeface="Times New Roman" charset="0"/>
                <a:ea typeface="ＭＳ Ｐゴシック" charset="0"/>
                <a:cs typeface="ＭＳ Ｐゴシック" charset="0"/>
              </a:rPr>
              <a:t>138°F (59°C) 18 minutes</a:t>
            </a:r>
          </a:p>
          <a:p>
            <a:pPr lvl="1" eaLnBrk="1" hangingPunct="1"/>
            <a:r>
              <a:rPr lang="en-US" dirty="0">
                <a:latin typeface="Times New Roman" charset="0"/>
                <a:ea typeface="ＭＳ Ｐゴシック" charset="0"/>
                <a:cs typeface="ＭＳ Ｐゴシック" charset="0"/>
              </a:rPr>
              <a:t>140°F (60°C) 12 minutes</a:t>
            </a:r>
          </a:p>
          <a:p>
            <a:pPr lvl="1" eaLnBrk="1" hangingPunct="1"/>
            <a:r>
              <a:rPr lang="en-US" dirty="0">
                <a:latin typeface="Times New Roman" charset="0"/>
                <a:ea typeface="ＭＳ Ｐゴシック" charset="0"/>
                <a:cs typeface="ＭＳ Ｐゴシック" charset="0"/>
              </a:rPr>
              <a:t>142°F (61°C) 8 minutes</a:t>
            </a:r>
          </a:p>
          <a:p>
            <a:pPr lvl="1" eaLnBrk="1" hangingPunct="1"/>
            <a:r>
              <a:rPr lang="en-US" dirty="0">
                <a:latin typeface="Times New Roman" charset="0"/>
                <a:ea typeface="ＭＳ Ｐゴシック" charset="0"/>
                <a:cs typeface="ＭＳ Ｐゴシック" charset="0"/>
              </a:rPr>
              <a:t>144°F (62°C) 5 minutes</a:t>
            </a:r>
          </a:p>
          <a:p>
            <a:pPr marL="109047" indent="-109047"/>
            <a:endParaRPr lang="en-US" b="1" dirty="0">
              <a:latin typeface="Times New Roman" charset="0"/>
              <a:ea typeface="ＭＳ Ｐゴシック" charset="0"/>
              <a:cs typeface="ＭＳ Ｐゴシック"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639FB4AF-A0D4-2E4E-8749-A247B71150F5}" type="slidenum">
              <a:rPr lang="en-US">
                <a:solidFill>
                  <a:srgbClr val="000000"/>
                </a:solidFill>
                <a:latin typeface="Arial" charset="0"/>
                <a:ea typeface="ＭＳ Ｐゴシック" charset="0"/>
                <a:cs typeface="ＭＳ Ｐゴシック" charset="0"/>
              </a:rPr>
              <a:pPr/>
              <a:t>95</a:t>
            </a:fld>
            <a:endParaRPr lang="en-US">
              <a:solidFill>
                <a:srgbClr val="000000"/>
              </a:solidFill>
              <a:latin typeface="Arial" charset="0"/>
              <a:ea typeface="ＭＳ Ｐゴシック" charset="0"/>
              <a:cs typeface="ＭＳ Ｐゴシック" charset="0"/>
            </a:endParaRPr>
          </a:p>
        </p:txBody>
      </p:sp>
      <p:sp>
        <p:nvSpPr>
          <p:cNvPr id="628739" name="Rectangle 2"/>
          <p:cNvSpPr>
            <a:spLocks noGrp="1" noRot="1" noChangeAspect="1" noChangeArrowheads="1" noTextEdit="1"/>
          </p:cNvSpPr>
          <p:nvPr>
            <p:ph type="sldImg"/>
          </p:nvPr>
        </p:nvSpPr>
        <p:spPr>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BD82CEE0-9FA2-6242-9052-540C4C71C050}" type="slidenum">
              <a:rPr lang="en-US">
                <a:solidFill>
                  <a:prstClr val="black"/>
                </a:solidFill>
                <a:latin typeface="Arial" charset="0"/>
                <a:ea typeface="ＭＳ Ｐゴシック" charset="0"/>
                <a:cs typeface="ＭＳ Ｐゴシック" charset="0"/>
              </a:rPr>
              <a:pPr/>
              <a:t>96</a:t>
            </a:fld>
            <a:endParaRPr lang="en-US">
              <a:solidFill>
                <a:prstClr val="black"/>
              </a:solidFill>
              <a:latin typeface="Arial" charset="0"/>
              <a:ea typeface="ＭＳ Ｐゴシック" charset="0"/>
              <a:cs typeface="ＭＳ Ｐゴシック" charset="0"/>
            </a:endParaRPr>
          </a:p>
        </p:txBody>
      </p:sp>
      <p:sp>
        <p:nvSpPr>
          <p:cNvPr id="629763" name="Rectangle 2"/>
          <p:cNvSpPr>
            <a:spLocks noGrp="1" noRot="1" noChangeAspect="1" noChangeArrowheads="1" noTextEdit="1"/>
          </p:cNvSpPr>
          <p:nvPr>
            <p:ph type="sldImg"/>
          </p:nvPr>
        </p:nvSpPr>
        <p:spPr>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A11A009E-BB96-E74F-BDFB-4AAE64F44DF6}" type="slidenum">
              <a:rPr lang="en-US">
                <a:solidFill>
                  <a:prstClr val="black"/>
                </a:solidFill>
                <a:latin typeface="Arial" charset="0"/>
                <a:ea typeface="ＭＳ Ｐゴシック" charset="0"/>
                <a:cs typeface="ＭＳ Ｐゴシック" charset="0"/>
              </a:rPr>
              <a:pPr/>
              <a:t>97</a:t>
            </a:fld>
            <a:endParaRPr lang="en-US">
              <a:solidFill>
                <a:prstClr val="black"/>
              </a:solidFill>
              <a:latin typeface="Arial" charset="0"/>
              <a:ea typeface="ＭＳ Ｐゴシック" charset="0"/>
              <a:cs typeface="ＭＳ Ｐゴシック" charset="0"/>
            </a:endParaRPr>
          </a:p>
        </p:txBody>
      </p:sp>
      <p:sp>
        <p:nvSpPr>
          <p:cNvPr id="630787" name="Rectangle 2"/>
          <p:cNvSpPr>
            <a:spLocks noGrp="1" noRot="1" noChangeAspect="1" noChangeArrowheads="1" noTextEdit="1"/>
          </p:cNvSpPr>
          <p:nvPr>
            <p:ph type="sldImg"/>
          </p:nvPr>
        </p:nvSpPr>
        <p:spPr>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63A315DC-4218-AA46-9D96-5DCD095048A8}" type="slidenum">
              <a:rPr lang="en-US">
                <a:solidFill>
                  <a:srgbClr val="000000"/>
                </a:solidFill>
                <a:latin typeface="Arial" charset="0"/>
                <a:ea typeface="ＭＳ Ｐゴシック" charset="0"/>
                <a:cs typeface="ＭＳ Ｐゴシック" charset="0"/>
              </a:rPr>
              <a:pPr/>
              <a:t>98</a:t>
            </a:fld>
            <a:endParaRPr lang="en-US">
              <a:solidFill>
                <a:srgbClr val="000000"/>
              </a:solidFill>
              <a:latin typeface="Arial" charset="0"/>
              <a:ea typeface="ＭＳ Ｐゴシック" charset="0"/>
              <a:cs typeface="ＭＳ Ｐゴシック" charset="0"/>
            </a:endParaRPr>
          </a:p>
        </p:txBody>
      </p:sp>
      <p:sp>
        <p:nvSpPr>
          <p:cNvPr id="631811" name="Rectangle 2"/>
          <p:cNvSpPr>
            <a:spLocks noGrp="1" noRot="1" noChangeAspect="1" noChangeArrowheads="1" noTextEdit="1"/>
          </p:cNvSpPr>
          <p:nvPr>
            <p:ph type="sldImg"/>
          </p:nvPr>
        </p:nvSpPr>
        <p:spPr>
          <a:xfrm>
            <a:off x="1143000" y="687388"/>
            <a:ext cx="4572000" cy="3429000"/>
          </a:xfrm>
          <a:ln/>
        </p:spPr>
      </p:sp>
      <p:sp>
        <p:nvSpPr>
          <p:cNvPr id="46285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b="1" dirty="0">
                <a:latin typeface="Times New Roman" charset="0"/>
                <a:ea typeface="ＭＳ Ｐゴシック" charset="0"/>
                <a:cs typeface="ＭＳ Ｐゴシック" charset="0"/>
              </a:rPr>
              <a:t>Instructor Notes</a:t>
            </a:r>
          </a:p>
          <a:p>
            <a:pPr eaLnBrk="1" hangingPunct="1">
              <a:buFontTx/>
              <a:buChar char="•"/>
            </a:pPr>
            <a:r>
              <a:rPr lang="en-US" dirty="0">
                <a:latin typeface="Times New Roman" charset="0"/>
                <a:ea typeface="ＭＳ Ｐゴシック" charset="0"/>
                <a:cs typeface="ＭＳ Ｐゴシック" charset="0"/>
              </a:rPr>
              <a:t>If 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Tx/>
              <a:buChar char="•"/>
            </a:pPr>
            <a:r>
              <a:rPr lang="en-US" dirty="0">
                <a:latin typeface="Times New Roman" charset="0"/>
                <a:ea typeface="ＭＳ Ｐゴシック" charset="0"/>
                <a:cs typeface="ＭＳ Ｐゴシック" charset="0"/>
              </a:rPr>
              <a:t>You must advise customers who order food that is raw or undercooked of the increased risk of foodborne illness. You can do this by posting a notice in your menu. You can also provide this information using brochures, table tents, signs, or other written methods.</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0E3B0EBA-87B9-8C45-A3FC-DAD417CCC1C4}" type="slidenum">
              <a:rPr lang="en-US">
                <a:solidFill>
                  <a:srgbClr val="000000"/>
                </a:solidFill>
                <a:latin typeface="Arial" charset="0"/>
                <a:ea typeface="ＭＳ Ｐゴシック" charset="0"/>
                <a:cs typeface="ＭＳ Ｐゴシック" charset="0"/>
              </a:rPr>
              <a:pPr/>
              <a:t>99</a:t>
            </a:fld>
            <a:endParaRPr lang="en-US">
              <a:solidFill>
                <a:srgbClr val="000000"/>
              </a:solidFill>
              <a:latin typeface="Arial" charset="0"/>
              <a:ea typeface="ＭＳ Ｐゴシック" charset="0"/>
              <a:cs typeface="ＭＳ Ｐゴシック" charset="0"/>
            </a:endParaRPr>
          </a:p>
        </p:txBody>
      </p:sp>
      <p:sp>
        <p:nvSpPr>
          <p:cNvPr id="632835" name="Rectangle 2"/>
          <p:cNvSpPr>
            <a:spLocks noGrp="1" noRot="1" noChangeAspect="1" noChangeArrowheads="1" noTextEdit="1"/>
          </p:cNvSpPr>
          <p:nvPr>
            <p:ph type="sldImg"/>
          </p:nvPr>
        </p:nvSpPr>
        <p:spPr>
          <a:xfrm>
            <a:off x="1143000" y="687388"/>
            <a:ext cx="4572000" cy="3429000"/>
          </a:xfrm>
          <a:ln/>
        </p:spPr>
      </p:sp>
      <p:sp>
        <p:nvSpPr>
          <p:cNvPr id="463876" name="Rectangle 3"/>
          <p:cNvSpPr>
            <a:spLocks noGrp="1" noChangeArrowheads="1"/>
          </p:cNvSpPr>
          <p:nvPr>
            <p:ph type="body" idx="1"/>
          </p:nvPr>
        </p:nvSpPr>
        <p:spPr>
          <a:xfrm>
            <a:off x="857250" y="4392431"/>
            <a:ext cx="5028579" cy="41144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11" tIns="45904" rIns="91811" bIns="45904"/>
          <a:lstStyle/>
          <a:p>
            <a:pPr marL="112163" indent="-112163"/>
            <a:r>
              <a:rPr lang="en-US" b="1" dirty="0">
                <a:latin typeface="Times New Roman" charset="0"/>
              </a:rPr>
              <a:t>Instructor Notes</a:t>
            </a:r>
          </a:p>
          <a:p>
            <a:pPr marL="112163" indent="-112163">
              <a:buFontTx/>
              <a:buChar char="•"/>
            </a:pPr>
            <a:r>
              <a:rPr lang="en-US" dirty="0">
                <a:latin typeface="Times New Roman" charset="0"/>
              </a:rPr>
              <a:t>The Food and Drug Administration (FDA) advises against offering raw or undercooked meat, poultry, seafood, or eggs on a children</a:t>
            </a:r>
            <a:r>
              <a:rPr lang="ja-JP" altLang="en-US" dirty="0">
                <a:latin typeface="Times New Roman" charset="0"/>
                <a:ea typeface="ＭＳ Ｐゴシック" charset="0"/>
                <a:cs typeface="ＭＳ Ｐゴシック" charset="0"/>
              </a:rPr>
              <a:t>’</a:t>
            </a:r>
            <a:r>
              <a:rPr lang="en-US" dirty="0">
                <a:latin typeface="Times New Roman" charset="0"/>
              </a:rPr>
              <a:t>s menu. This is especially true for undercooked ground beef, which may be contaminated with </a:t>
            </a:r>
            <a:r>
              <a:rPr lang="en-US" dirty="0" err="1">
                <a:latin typeface="Times New Roman" charset="0"/>
              </a:rPr>
              <a:t>shiga</a:t>
            </a:r>
            <a:r>
              <a:rPr lang="en-US" dirty="0">
                <a:latin typeface="Times New Roman" charset="0"/>
              </a:rPr>
              <a:t> toxin-producing </a:t>
            </a:r>
            <a:r>
              <a:rPr lang="en-US" i="1" dirty="0">
                <a:latin typeface="Times New Roman" charset="0"/>
              </a:rPr>
              <a:t>E. coli </a:t>
            </a:r>
            <a:r>
              <a:rPr lang="en-US" dirty="0">
                <a:latin typeface="Times New Roman" charset="0"/>
              </a:rPr>
              <a:t>O157:H7.</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1357313"/>
            <a:ext cx="531495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74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41750" y="3814763"/>
            <a:ext cx="53054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59213"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62075"/>
            <a:ext cx="386238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9925" y="2106613"/>
            <a:ext cx="178117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63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3" y="1352550"/>
            <a:ext cx="38576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43375" y="2106613"/>
            <a:ext cx="40989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25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8900"/>
            <a:ext cx="385603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33850" y="2106613"/>
            <a:ext cx="29019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797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88" y="1357313"/>
            <a:ext cx="531971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4138"/>
            <a:ext cx="3862388"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8450" y="2100263"/>
            <a:ext cx="28241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37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7350" y="2098675"/>
            <a:ext cx="34829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22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78300" y="2109788"/>
            <a:ext cx="4175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17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6863" y="2106613"/>
            <a:ext cx="30670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38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9DDC"/>
              </a:buClr>
              <a:defRPr/>
            </a:lvl2pPr>
            <a:lvl3pPr>
              <a:buClr>
                <a:srgbClr val="009DDC"/>
              </a:buClr>
              <a:defRPr/>
            </a:lvl3pPr>
            <a:lvl4pPr>
              <a:buClr>
                <a:srgbClr val="009DDC"/>
              </a:buClr>
              <a:defRPr/>
            </a:lvl4pPr>
            <a:lvl5pPr>
              <a:buClr>
                <a:srgbClr val="009DDC"/>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B9ABA70D-E27E-234F-87B6-729779E0AC2B}" type="slidenum">
              <a:rPr lang="en-US"/>
              <a:pPr/>
              <a:t>‹#›</a:t>
            </a:fld>
            <a:endParaRPr lang="en-US" dirty="0"/>
          </a:p>
        </p:txBody>
      </p:sp>
    </p:spTree>
    <p:extLst>
      <p:ext uri="{BB962C8B-B14F-4D97-AF65-F5344CB8AC3E}">
        <p14:creationId xmlns:p14="http://schemas.microsoft.com/office/powerpoint/2010/main" val="398513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B4CE7D76-62EF-1043-AE61-356B6F0072E6}" type="slidenum">
              <a:rPr lang="en-US"/>
              <a:pPr/>
              <a:t>‹#›</a:t>
            </a:fld>
            <a:endParaRPr lang="en-US" dirty="0"/>
          </a:p>
        </p:txBody>
      </p:sp>
    </p:spTree>
    <p:extLst>
      <p:ext uri="{BB962C8B-B14F-4D97-AF65-F5344CB8AC3E}">
        <p14:creationId xmlns:p14="http://schemas.microsoft.com/office/powerpoint/2010/main" val="84801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4DDEA1A8-ED94-FB45-A5DE-E450495E86A9}" type="slidenum">
              <a:rPr lang="en-US"/>
              <a:pPr/>
              <a:t>‹#›</a:t>
            </a:fld>
            <a:endParaRPr lang="en-US" dirty="0"/>
          </a:p>
        </p:txBody>
      </p:sp>
    </p:spTree>
    <p:extLst>
      <p:ext uri="{BB962C8B-B14F-4D97-AF65-F5344CB8AC3E}">
        <p14:creationId xmlns:p14="http://schemas.microsoft.com/office/powerpoint/2010/main" val="2845762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fld id="{4BAF7536-E73E-B646-B165-2ECA376BBF46}" type="slidenum">
              <a:rPr lang="en-US"/>
              <a:pPr/>
              <a:t>‹#›</a:t>
            </a:fld>
            <a:endParaRPr lang="en-US" dirty="0"/>
          </a:p>
        </p:txBody>
      </p:sp>
    </p:spTree>
    <p:extLst>
      <p:ext uri="{BB962C8B-B14F-4D97-AF65-F5344CB8AC3E}">
        <p14:creationId xmlns:p14="http://schemas.microsoft.com/office/powerpoint/2010/main" val="351056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488" y="1357313"/>
            <a:ext cx="537845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1750" y="1357313"/>
            <a:ext cx="5307013"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1275" y="3814763"/>
            <a:ext cx="5297488"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46513"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7313"/>
            <a:ext cx="385127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27654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334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fld id="{8C3A8E77-AC52-9048-B267-2F32DAB7C29F}" type="slidenum">
              <a:rPr lang="en-US"/>
              <a:pPr/>
              <a:t>‹#›</a:t>
            </a:fld>
            <a:endParaRPr lang="en-US" dirty="0"/>
          </a:p>
        </p:txBody>
      </p:sp>
    </p:spTree>
    <p:extLst>
      <p:ext uri="{BB962C8B-B14F-4D97-AF65-F5344CB8AC3E}">
        <p14:creationId xmlns:p14="http://schemas.microsoft.com/office/powerpoint/2010/main" val="295618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fld id="{0FCB8F12-59C6-6449-AC80-3773B936AA4B}" type="slidenum">
              <a:rPr lang="en-US"/>
              <a:pPr/>
              <a:t>‹#›</a:t>
            </a:fld>
            <a:endParaRPr lang="en-US" dirty="0"/>
          </a:p>
        </p:txBody>
      </p:sp>
    </p:spTree>
    <p:extLst>
      <p:ext uri="{BB962C8B-B14F-4D97-AF65-F5344CB8AC3E}">
        <p14:creationId xmlns:p14="http://schemas.microsoft.com/office/powerpoint/2010/main" val="3666308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9D88C0E1-3D8C-6740-846A-A5DDB0F3D728}" type="slidenum">
              <a:rPr lang="en-US"/>
              <a:pPr/>
              <a:t>‹#›</a:t>
            </a:fld>
            <a:endParaRPr lang="en-US" dirty="0"/>
          </a:p>
        </p:txBody>
      </p:sp>
    </p:spTree>
    <p:extLst>
      <p:ext uri="{BB962C8B-B14F-4D97-AF65-F5344CB8AC3E}">
        <p14:creationId xmlns:p14="http://schemas.microsoft.com/office/powerpoint/2010/main" val="3396136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9E401C22-AD70-4E48-9568-C57B338DB64B}" type="slidenum">
              <a:rPr lang="en-US"/>
              <a:pPr/>
              <a:t>‹#›</a:t>
            </a:fld>
            <a:endParaRPr lang="en-US" dirty="0"/>
          </a:p>
        </p:txBody>
      </p:sp>
    </p:spTree>
    <p:extLst>
      <p:ext uri="{BB962C8B-B14F-4D97-AF65-F5344CB8AC3E}">
        <p14:creationId xmlns:p14="http://schemas.microsoft.com/office/powerpoint/2010/main" val="1446065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760DB70C-D1F7-4D41-80DC-4DDBE2F7009C}" type="slidenum">
              <a:rPr lang="en-US"/>
              <a:pPr/>
              <a:t>‹#›</a:t>
            </a:fld>
            <a:endParaRPr lang="en-US" dirty="0"/>
          </a:p>
        </p:txBody>
      </p:sp>
    </p:spTree>
    <p:extLst>
      <p:ext uri="{BB962C8B-B14F-4D97-AF65-F5344CB8AC3E}">
        <p14:creationId xmlns:p14="http://schemas.microsoft.com/office/powerpoint/2010/main" val="2960942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55D40356-2B37-A243-9CC2-AF24D6AD8149}" type="slidenum">
              <a:rPr lang="en-US"/>
              <a:pPr/>
              <a:t>‹#›</a:t>
            </a:fld>
            <a:endParaRPr lang="en-US" dirty="0"/>
          </a:p>
        </p:txBody>
      </p:sp>
    </p:spTree>
    <p:extLst>
      <p:ext uri="{BB962C8B-B14F-4D97-AF65-F5344CB8AC3E}">
        <p14:creationId xmlns:p14="http://schemas.microsoft.com/office/powerpoint/2010/main" val="707171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5BF6D6A3-E9B5-C64B-8EFE-BEA13912754B}" type="slidenum">
              <a:rPr lang="en-US"/>
              <a:pPr/>
              <a:t>‹#›</a:t>
            </a:fld>
            <a:endParaRPr lang="en-US" dirty="0"/>
          </a:p>
        </p:txBody>
      </p:sp>
    </p:spTree>
    <p:extLst>
      <p:ext uri="{BB962C8B-B14F-4D97-AF65-F5344CB8AC3E}">
        <p14:creationId xmlns:p14="http://schemas.microsoft.com/office/powerpoint/2010/main" val="885178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CF51CE6C-B18F-FB4F-9E76-1F78AACF6B4D}" type="slidenum">
              <a:rPr lang="en-US"/>
              <a:pPr/>
              <a:t>‹#›</a:t>
            </a:fld>
            <a:endParaRPr lang="en-US" dirty="0"/>
          </a:p>
        </p:txBody>
      </p:sp>
    </p:spTree>
    <p:extLst>
      <p:ext uri="{BB962C8B-B14F-4D97-AF65-F5344CB8AC3E}">
        <p14:creationId xmlns:p14="http://schemas.microsoft.com/office/powerpoint/2010/main" val="1325424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fld id="{0FD0AE8E-0B84-584D-ABC2-6EF8A6B23651}" type="slidenum">
              <a:rPr lang="en-US"/>
              <a:pPr/>
              <a:t>‹#›</a:t>
            </a:fld>
            <a:endParaRPr lang="en-US" dirty="0"/>
          </a:p>
        </p:txBody>
      </p:sp>
    </p:spTree>
    <p:extLst>
      <p:ext uri="{BB962C8B-B14F-4D97-AF65-F5344CB8AC3E}">
        <p14:creationId xmlns:p14="http://schemas.microsoft.com/office/powerpoint/2010/main" val="143563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3" y="1357313"/>
            <a:ext cx="533876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6038" y="1357313"/>
            <a:ext cx="52974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5900"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90975" y="2111375"/>
            <a:ext cx="504348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98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288" y="1357313"/>
            <a:ext cx="5448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51275" y="1357313"/>
            <a:ext cx="5291138"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5" name="Rectangle 11"/>
          <p:cNvSpPr>
            <a:spLocks noChangeArrowheads="1"/>
          </p:cNvSpPr>
          <p:nvPr/>
        </p:nvSpPr>
        <p:spPr bwMode="auto">
          <a:xfrm>
            <a:off x="3846513"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3" y="1357313"/>
            <a:ext cx="3856037"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37063" y="2106613"/>
            <a:ext cx="24606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74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161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2725"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7625" y="3814763"/>
            <a:ext cx="5281613"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4138"/>
            <a:ext cx="386397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9913" y="2106613"/>
            <a:ext cx="31781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53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1357313"/>
            <a:ext cx="5370513"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2863" y="1357313"/>
            <a:ext cx="53022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43338" y="3814763"/>
            <a:ext cx="5308600"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0388" y="2108200"/>
            <a:ext cx="43259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50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1357313"/>
            <a:ext cx="5329238"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2863" y="3814763"/>
            <a:ext cx="52974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5725"/>
            <a:ext cx="386238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6750" y="2106613"/>
            <a:ext cx="30099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85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1357313"/>
            <a:ext cx="5330825"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2388" y="1357313"/>
            <a:ext cx="52847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7962"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7313"/>
            <a:ext cx="38608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30607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75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0" y="1355725"/>
            <a:ext cx="38671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306228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63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headbar_0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endParaRPr lang="en-US"/>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A0C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A0C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tint val="75000"/>
                  </a:srgbClr>
                </a:solidFill>
                <a:latin typeface="Arial" pitchFamily="34" charset="0"/>
                <a:ea typeface="+mn-ea"/>
                <a:cs typeface="+mn-cs"/>
              </a:defRPr>
            </a:lvl1pPr>
          </a:lstStyle>
          <a:p>
            <a:pPr fontAlgn="base">
              <a:spcBef>
                <a:spcPct val="0"/>
              </a:spcBef>
              <a:spcAft>
                <a:spcPct val="0"/>
              </a:spcAft>
              <a:defRPr/>
            </a:pPr>
            <a:endParaRPr lang="en-US" b="1"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A0CF67"/>
                </a:solidFill>
                <a:latin typeface="Arial Narrow" charset="0"/>
              </a:defRPr>
            </a:lvl1pPr>
          </a:lstStyle>
          <a:p>
            <a:pPr fontAlgn="base">
              <a:spcBef>
                <a:spcPct val="0"/>
              </a:spcBef>
              <a:spcAft>
                <a:spcPct val="0"/>
              </a:spcAft>
            </a:pPr>
            <a:fld id="{D016738F-D4C1-934A-93F8-0AAF53DEA23D}" type="slidenum">
              <a:rPr lang="en-US" b="1"/>
              <a:pPr fontAlgn="base">
                <a:spcBef>
                  <a:spcPct val="0"/>
                </a:spcBef>
                <a:spcAft>
                  <a:spcPct val="0"/>
                </a:spcAft>
              </a:pPr>
              <a:t>‹#›</a:t>
            </a:fld>
            <a:endParaRPr lang="en-US" b="1" dirty="0"/>
          </a:p>
        </p:txBody>
      </p:sp>
      <p:pic>
        <p:nvPicPr>
          <p:cNvPr id="12" name="Picture 3"/>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756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DDC"/>
          </a:solidFill>
          <a:latin typeface="+mj-lt"/>
          <a:ea typeface="ＭＳ Ｐゴシック" charset="0"/>
          <a:cs typeface="ＭＳ Ｐゴシック" charset="0"/>
        </a:defRPr>
      </a:lvl1pPr>
      <a:lvl2pPr marL="346075" indent="-346075" algn="l" rtl="0" eaLnBrk="0" fontAlgn="base" hangingPunct="0">
        <a:spcBef>
          <a:spcPts val="900"/>
        </a:spcBef>
        <a:spcAft>
          <a:spcPct val="0"/>
        </a:spcAft>
        <a:buClr>
          <a:srgbClr val="009DDC"/>
        </a:buClr>
        <a:buSzPct val="75000"/>
        <a:buFont typeface="Wingdings" charset="0"/>
        <a:buChar char="l"/>
        <a:defRPr sz="2200">
          <a:solidFill>
            <a:srgbClr val="231F20"/>
          </a:solidFill>
          <a:latin typeface="+mj-lt"/>
          <a:ea typeface="ＭＳ Ｐゴシック" charset="0"/>
          <a:cs typeface="ＭＳ Ｐゴシック" charset="0"/>
        </a:defRPr>
      </a:lvl2pPr>
      <a:lvl3pPr marL="693738" indent="-346075" algn="l" rtl="0" eaLnBrk="0" fontAlgn="base" hangingPunct="0">
        <a:spcBef>
          <a:spcPts val="900"/>
        </a:spcBef>
        <a:spcAft>
          <a:spcPct val="0"/>
        </a:spcAft>
        <a:buClr>
          <a:srgbClr val="009DDC"/>
        </a:buClr>
        <a:buSzPct val="75000"/>
        <a:buFont typeface="Courier New" charset="0"/>
        <a:buChar char="o"/>
        <a:defRPr sz="2000">
          <a:solidFill>
            <a:srgbClr val="231F20"/>
          </a:solidFill>
          <a:latin typeface="+mj-lt"/>
          <a:ea typeface="ＭＳ Ｐゴシック" charset="0"/>
          <a:cs typeface="ＭＳ Ｐゴシック" charset="0"/>
        </a:defRPr>
      </a:lvl3pPr>
      <a:lvl4pPr marL="1041400" indent="-346075" algn="l" rtl="0" eaLnBrk="0" fontAlgn="base" hangingPunct="0">
        <a:spcBef>
          <a:spcPts val="900"/>
        </a:spcBef>
        <a:spcAft>
          <a:spcPct val="0"/>
        </a:spcAft>
        <a:buClr>
          <a:srgbClr val="009DDC"/>
        </a:buClr>
        <a:buSzPct val="75000"/>
        <a:buFont typeface="Wingdings" charset="0"/>
        <a:buChar char="§"/>
        <a:defRPr>
          <a:solidFill>
            <a:srgbClr val="231F20"/>
          </a:solidFill>
          <a:latin typeface="+mj-lt"/>
          <a:ea typeface="ＭＳ Ｐゴシック" charset="0"/>
          <a:cs typeface="ＭＳ Ｐゴシック" charset="0"/>
        </a:defRPr>
      </a:lvl4pPr>
      <a:lvl5pPr marL="1389063" indent="-346075" algn="l" rtl="0" eaLnBrk="0" fontAlgn="base" hangingPunct="0">
        <a:spcBef>
          <a:spcPts val="900"/>
        </a:spcBef>
        <a:spcAft>
          <a:spcPct val="0"/>
        </a:spcAft>
        <a:buClr>
          <a:srgbClr val="009DDC"/>
        </a:buClr>
        <a:buSzPct val="75000"/>
        <a:buFont typeface="Arial" charset="0"/>
        <a:buChar char="•"/>
        <a:defRPr sz="1600">
          <a:solidFill>
            <a:srgbClr val="231F20"/>
          </a:solidFill>
          <a:latin typeface="+mj-lt"/>
          <a:ea typeface="ＭＳ Ｐゴシック" charset="0"/>
          <a:cs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46.jpeg"/><Relationship Id="rId4" Type="http://schemas.openxmlformats.org/officeDocument/2006/relationships/image" Target="../media/image45.jpeg"/></Relationships>
</file>

<file path=ppt/slides/_rels/slide10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01.xml"/><Relationship Id="rId1" Type="http://schemas.openxmlformats.org/officeDocument/2006/relationships/slideLayout" Target="../slideLayouts/slideLayout16.xml"/><Relationship Id="rId4" Type="http://schemas.openxmlformats.org/officeDocument/2006/relationships/image" Target="../media/image115.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04.xml"/><Relationship Id="rId1" Type="http://schemas.openxmlformats.org/officeDocument/2006/relationships/slideLayout" Target="../slideLayouts/slideLayout27.xml"/><Relationship Id="rId5" Type="http://schemas.openxmlformats.org/officeDocument/2006/relationships/image" Target="../media/image119.jpeg"/><Relationship Id="rId4" Type="http://schemas.openxmlformats.org/officeDocument/2006/relationships/image" Target="../media/image118.jpe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70.jpeg"/><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73.jpeg"/><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506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Hand Care</a:t>
            </a:r>
          </a:p>
        </p:txBody>
      </p:sp>
      <p:sp>
        <p:nvSpPr>
          <p:cNvPr id="96260" name="Rectangle 3"/>
          <p:cNvSpPr>
            <a:spLocks noGrp="1" noChangeArrowheads="1"/>
          </p:cNvSpPr>
          <p:nvPr>
            <p:ph idx="1"/>
          </p:nvPr>
        </p:nvSpPr>
        <p:spPr>
          <a:xfrm>
            <a:off x="390525" y="1143000"/>
            <a:ext cx="8235950" cy="552450"/>
          </a:xfrm>
        </p:spPr>
        <p:txBody>
          <a:bodyPr/>
          <a:lstStyle/>
          <a:p>
            <a:pPr marL="0" indent="0" eaLnBrk="1" hangingPunct="1">
              <a:defRPr/>
            </a:pPr>
            <a:r>
              <a:rPr lang="en-US" dirty="0">
                <a:cs typeface="+mn-cs"/>
              </a:rPr>
              <a:t>Requirements for </a:t>
            </a:r>
            <a:r>
              <a:rPr lang="en-US" dirty="0" smtClean="0">
                <a:cs typeface="+mn-cs"/>
              </a:rPr>
              <a:t>food handlers:</a:t>
            </a:r>
            <a:endParaRPr lang="en-US" dirty="0">
              <a:cs typeface="+mn-cs"/>
            </a:endParaRPr>
          </a:p>
        </p:txBody>
      </p:sp>
      <p:sp>
        <p:nvSpPr>
          <p:cNvPr id="96261" name="Text Box 6"/>
          <p:cNvSpPr txBox="1">
            <a:spLocks noChangeArrowheads="1"/>
          </p:cNvSpPr>
          <p:nvPr/>
        </p:nvSpPr>
        <p:spPr bwMode="auto">
          <a:xfrm>
            <a:off x="544513" y="4102100"/>
            <a:ext cx="19097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93D3"/>
                </a:solidFill>
                <a:latin typeface="Arial Narrow"/>
              </a:rPr>
              <a:t>Keep fingernails </a:t>
            </a:r>
            <a:br>
              <a:rPr lang="en-US" sz="1800" dirty="0" smtClean="0">
                <a:solidFill>
                  <a:srgbClr val="0093D3"/>
                </a:solidFill>
                <a:latin typeface="Arial Narrow"/>
              </a:rPr>
            </a:br>
            <a:r>
              <a:rPr lang="en-US" sz="1800" dirty="0" smtClean="0">
                <a:solidFill>
                  <a:srgbClr val="0093D3"/>
                </a:solidFill>
                <a:latin typeface="Arial Narrow"/>
              </a:rPr>
              <a:t>short and clean</a:t>
            </a:r>
          </a:p>
        </p:txBody>
      </p:sp>
      <p:sp>
        <p:nvSpPr>
          <p:cNvPr id="96262" name="Text Box 7"/>
          <p:cNvSpPr txBox="1">
            <a:spLocks noChangeArrowheads="1"/>
          </p:cNvSpPr>
          <p:nvPr/>
        </p:nvSpPr>
        <p:spPr bwMode="auto">
          <a:xfrm>
            <a:off x="6556375" y="4102100"/>
            <a:ext cx="19145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93D3"/>
                </a:solidFill>
                <a:latin typeface="Arial Narrow"/>
              </a:rPr>
              <a:t>Do</a:t>
            </a:r>
            <a:r>
              <a:rPr lang="en-US" sz="1800" dirty="0" smtClean="0">
                <a:solidFill>
                  <a:srgbClr val="005CAB"/>
                </a:solidFill>
                <a:latin typeface="Arial Narrow"/>
              </a:rPr>
              <a:t> </a:t>
            </a:r>
            <a:r>
              <a:rPr lang="en-US" sz="1800" dirty="0">
                <a:solidFill>
                  <a:srgbClr val="B5121B"/>
                </a:solidFill>
                <a:latin typeface="Arial Narrow"/>
              </a:rPr>
              <a:t>NOT</a:t>
            </a:r>
            <a:r>
              <a:rPr lang="en-US" sz="1800" dirty="0" smtClean="0">
                <a:solidFill>
                  <a:srgbClr val="005CAB"/>
                </a:solidFill>
                <a:latin typeface="Arial Narrow"/>
              </a:rPr>
              <a:t> </a:t>
            </a:r>
            <a:r>
              <a:rPr lang="en-US" sz="1800" dirty="0" smtClean="0">
                <a:solidFill>
                  <a:srgbClr val="0093D3"/>
                </a:solidFill>
                <a:latin typeface="Arial Narrow"/>
              </a:rPr>
              <a:t>wear </a:t>
            </a:r>
            <a:br>
              <a:rPr lang="en-US" sz="1800" dirty="0" smtClean="0">
                <a:solidFill>
                  <a:srgbClr val="0093D3"/>
                </a:solidFill>
                <a:latin typeface="Arial Narrow"/>
              </a:rPr>
            </a:br>
            <a:r>
              <a:rPr lang="en-US" sz="1800" dirty="0" smtClean="0">
                <a:solidFill>
                  <a:srgbClr val="0093D3"/>
                </a:solidFill>
                <a:latin typeface="Arial Narrow"/>
              </a:rPr>
              <a:t>nail polish</a:t>
            </a:r>
          </a:p>
        </p:txBody>
      </p:sp>
      <p:sp>
        <p:nvSpPr>
          <p:cNvPr id="96265" name="Text Box 17"/>
          <p:cNvSpPr txBox="1">
            <a:spLocks noChangeArrowheads="1"/>
          </p:cNvSpPr>
          <p:nvPr/>
        </p:nvSpPr>
        <p:spPr bwMode="auto">
          <a:xfrm>
            <a:off x="3603625" y="4102100"/>
            <a:ext cx="1958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93D3"/>
                </a:solidFill>
                <a:latin typeface="Arial Narrow"/>
              </a:rPr>
              <a:t>Do</a:t>
            </a:r>
            <a:r>
              <a:rPr lang="en-US" sz="1800" dirty="0" smtClean="0">
                <a:solidFill>
                  <a:srgbClr val="000000"/>
                </a:solidFill>
              </a:rPr>
              <a:t> </a:t>
            </a:r>
            <a:r>
              <a:rPr lang="en-US" sz="1800" dirty="0" smtClean="0">
                <a:solidFill>
                  <a:srgbClr val="B5121B"/>
                </a:solidFill>
                <a:latin typeface="Arial Narrow"/>
              </a:rPr>
              <a:t>NOT</a:t>
            </a:r>
            <a:r>
              <a:rPr lang="en-US" sz="1800" dirty="0" smtClean="0">
                <a:solidFill>
                  <a:srgbClr val="005CAB"/>
                </a:solidFill>
                <a:latin typeface="Arial Narrow"/>
              </a:rPr>
              <a:t> </a:t>
            </a:r>
            <a:r>
              <a:rPr lang="en-US" sz="1800" dirty="0" smtClean="0">
                <a:solidFill>
                  <a:srgbClr val="0093D3"/>
                </a:solidFill>
                <a:latin typeface="Arial Narrow"/>
              </a:rPr>
              <a:t>wear </a:t>
            </a:r>
            <a:br>
              <a:rPr lang="en-US" sz="1800" dirty="0" smtClean="0">
                <a:solidFill>
                  <a:srgbClr val="0093D3"/>
                </a:solidFill>
                <a:latin typeface="Arial Narrow"/>
              </a:rPr>
            </a:br>
            <a:r>
              <a:rPr lang="en-US" sz="1800" dirty="0" smtClean="0">
                <a:solidFill>
                  <a:srgbClr val="0093D3"/>
                </a:solidFill>
                <a:latin typeface="Arial Narrow"/>
              </a:rPr>
              <a:t>false nails</a:t>
            </a:r>
          </a:p>
        </p:txBody>
      </p:sp>
      <p:sp>
        <p:nvSpPr>
          <p:cNvPr id="96267" name="Text Box 205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4</a:t>
            </a:r>
            <a:r>
              <a:rPr lang="en-US" sz="1200" b="0" dirty="0" smtClean="0">
                <a:solidFill>
                  <a:srgbClr val="000000"/>
                </a:solidFill>
              </a:rPr>
              <a:t>-10</a:t>
            </a:r>
          </a:p>
        </p:txBody>
      </p:sp>
      <p:pic>
        <p:nvPicPr>
          <p:cNvPr id="17408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3625" y="2052638"/>
            <a:ext cx="195897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9" name="Picture 1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300" y="2052638"/>
            <a:ext cx="195897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0" name="Picture 1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56375" y="2052638"/>
            <a:ext cx="195897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8760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1"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Partial Cooking During </a:t>
            </a:r>
            <a:r>
              <a:rPr lang="en-US" dirty="0" smtClean="0">
                <a:cs typeface="+mj-cs"/>
              </a:rPr>
              <a:t>Prepping</a:t>
            </a:r>
            <a:endParaRPr lang="en-US" dirty="0">
              <a:cs typeface="+mj-cs"/>
            </a:endParaRPr>
          </a:p>
        </p:txBody>
      </p:sp>
      <p:sp>
        <p:nvSpPr>
          <p:cNvPr id="178178" name="Rectangle 3"/>
          <p:cNvSpPr>
            <a:spLocks noGrp="1" noChangeArrowheads="1"/>
          </p:cNvSpPr>
          <p:nvPr>
            <p:ph idx="1"/>
          </p:nvPr>
        </p:nvSpPr>
        <p:spPr>
          <a:xfrm>
            <a:off x="393700" y="1143000"/>
            <a:ext cx="4648200" cy="5407025"/>
          </a:xfrm>
        </p:spPr>
        <p:txBody>
          <a:bodyPr/>
          <a:lstStyle/>
          <a:p>
            <a:pPr marL="0" indent="0" eaLnBrk="1" hangingPunct="1">
              <a:lnSpc>
                <a:spcPct val="80000"/>
              </a:lnSpc>
              <a:buFont typeface="Wingdings" pitchFamily="2" charset="2"/>
              <a:buNone/>
              <a:defRPr/>
            </a:pPr>
            <a:r>
              <a:rPr lang="en-US" dirty="0" smtClean="0">
                <a:ea typeface="ＭＳ Ｐゴシック" pitchFamily="34" charset="-128"/>
              </a:rPr>
              <a:t>If partially cooking meat, seafood, poultry, or eggs or dishes containing these items:</a:t>
            </a:r>
          </a:p>
          <a:p>
            <a:pPr lvl="1" eaLnBrk="1" hangingPunct="1">
              <a:buFont typeface="Wingdings" pitchFamily="2" charset="2"/>
              <a:buChar char="l"/>
              <a:defRPr/>
            </a:pPr>
            <a:r>
              <a:rPr lang="en-US" dirty="0" smtClean="0">
                <a:solidFill>
                  <a:srgbClr val="FF0000"/>
                </a:solidFill>
                <a:ea typeface="ＭＳ Ｐゴシック" pitchFamily="34" charset="-128"/>
              </a:rPr>
              <a:t>NEVER</a:t>
            </a:r>
            <a:r>
              <a:rPr lang="en-US" dirty="0" smtClean="0">
                <a:ea typeface="ＭＳ Ｐゴシック" pitchFamily="34" charset="-128"/>
              </a:rPr>
              <a:t> cook the food longer than </a:t>
            </a:r>
            <a:br>
              <a:rPr lang="en-US" dirty="0" smtClean="0">
                <a:ea typeface="ＭＳ Ｐゴシック" pitchFamily="34" charset="-128"/>
              </a:rPr>
            </a:br>
            <a:r>
              <a:rPr lang="en-US" dirty="0" smtClean="0">
                <a:ea typeface="ＭＳ Ｐゴシック" pitchFamily="34" charset="-128"/>
              </a:rPr>
              <a:t>60 minutes during initial cooking</a:t>
            </a:r>
          </a:p>
          <a:p>
            <a:pPr lvl="1" eaLnBrk="1" hangingPunct="1">
              <a:buFont typeface="Wingdings" pitchFamily="2" charset="2"/>
              <a:buChar char="l"/>
              <a:defRPr/>
            </a:pPr>
            <a:r>
              <a:rPr lang="en-US" dirty="0" smtClean="0">
                <a:ea typeface="ＭＳ Ｐゴシック" pitchFamily="34" charset="-128"/>
              </a:rPr>
              <a:t>Cool the food immediately after </a:t>
            </a:r>
            <a:br>
              <a:rPr lang="en-US" dirty="0" smtClean="0">
                <a:ea typeface="ＭＳ Ｐゴシック" pitchFamily="34" charset="-128"/>
              </a:rPr>
            </a:br>
            <a:r>
              <a:rPr lang="en-US" dirty="0" smtClean="0">
                <a:ea typeface="ＭＳ Ｐゴシック" pitchFamily="34" charset="-128"/>
              </a:rPr>
              <a:t>initial cooking</a:t>
            </a:r>
          </a:p>
          <a:p>
            <a:pPr lvl="1" eaLnBrk="1" hangingPunct="1">
              <a:buFont typeface="Wingdings" pitchFamily="2" charset="2"/>
              <a:buChar char="l"/>
              <a:defRPr/>
            </a:pPr>
            <a:r>
              <a:rPr lang="en-US" dirty="0" smtClean="0">
                <a:ea typeface="ＭＳ Ｐゴシック" pitchFamily="34" charset="-128"/>
              </a:rPr>
              <a:t>Freeze or refrigerate the food after cooling it</a:t>
            </a:r>
          </a:p>
          <a:p>
            <a:pPr lvl="1" eaLnBrk="1" hangingPunct="1">
              <a:buFont typeface="Wingdings" pitchFamily="2" charset="2"/>
              <a:buChar char="l"/>
              <a:defRPr/>
            </a:pPr>
            <a:r>
              <a:rPr lang="en-US" dirty="0">
                <a:solidFill>
                  <a:schemeClr val="tx1"/>
                </a:solidFill>
              </a:rPr>
              <a:t>Heat the food to its required minimum internal temperature </a:t>
            </a:r>
            <a:r>
              <a:rPr lang="en-US" dirty="0" smtClean="0">
                <a:solidFill>
                  <a:schemeClr val="tx1"/>
                </a:solidFill>
              </a:rPr>
              <a:t>before </a:t>
            </a:r>
            <a:r>
              <a:rPr lang="en-US" dirty="0">
                <a:solidFill>
                  <a:schemeClr val="tx1"/>
                </a:solidFill>
              </a:rPr>
              <a:t>selling or serving it</a:t>
            </a:r>
          </a:p>
          <a:p>
            <a:pPr lvl="1" eaLnBrk="1" hangingPunct="1">
              <a:buFont typeface="Wingdings" pitchFamily="2" charset="2"/>
              <a:buChar char="l"/>
              <a:defRPr/>
            </a:pPr>
            <a:r>
              <a:rPr lang="en-US" dirty="0" smtClean="0">
                <a:ea typeface="ＭＳ Ｐゴシック" pitchFamily="34" charset="-128"/>
              </a:rPr>
              <a:t>Cool the food if it will not be served immediately or held for service</a:t>
            </a: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8-31</a:t>
            </a:r>
          </a:p>
        </p:txBody>
      </p:sp>
      <p:pic>
        <p:nvPicPr>
          <p:cNvPr id="262149" name="Picture 1" descr="6e_c06_2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28725"/>
            <a:ext cx="2103438"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83234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8" name="Rectangle 12"/>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Temperature Requirements for Cooling </a:t>
            </a:r>
            <a:r>
              <a:rPr lang="en-US" dirty="0">
                <a:cs typeface="+mj-cs"/>
              </a:rPr>
              <a:t>Food</a:t>
            </a:r>
          </a:p>
        </p:txBody>
      </p:sp>
      <p:sp>
        <p:nvSpPr>
          <p:cNvPr id="182274" name="Rectangle 3"/>
          <p:cNvSpPr>
            <a:spLocks noGrp="1" noChangeArrowheads="1"/>
          </p:cNvSpPr>
          <p:nvPr>
            <p:ph idx="1"/>
          </p:nvPr>
        </p:nvSpPr>
        <p:spPr>
          <a:xfrm>
            <a:off x="393700" y="1143000"/>
            <a:ext cx="4906963" cy="696913"/>
          </a:xfrm>
        </p:spPr>
        <p:txBody>
          <a:bodyPr/>
          <a:lstStyle/>
          <a:p>
            <a:pPr eaLnBrk="1" hangingPunct="1">
              <a:defRPr/>
            </a:pPr>
            <a:r>
              <a:rPr lang="en-US" dirty="0">
                <a:cs typeface="+mn-cs"/>
              </a:rPr>
              <a:t>Cooling </a:t>
            </a:r>
            <a:r>
              <a:rPr lang="en-US" dirty="0" smtClean="0">
                <a:cs typeface="+mn-cs"/>
              </a:rPr>
              <a:t>requirements:</a:t>
            </a:r>
            <a:endParaRPr lang="en-US" dirty="0">
              <a:cs typeface="+mn-cs"/>
            </a:endParaRPr>
          </a:p>
        </p:txBody>
      </p:sp>
      <p:sp>
        <p:nvSpPr>
          <p:cNvPr id="182275" name="Rectangle 4"/>
          <p:cNvSpPr>
            <a:spLocks noChangeArrowheads="1"/>
          </p:cNvSpPr>
          <p:nvPr/>
        </p:nvSpPr>
        <p:spPr bwMode="auto">
          <a:xfrm>
            <a:off x="804863" y="1981200"/>
            <a:ext cx="31353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82276" name="Rectangle 5"/>
          <p:cNvSpPr>
            <a:spLocks noChangeArrowheads="1"/>
          </p:cNvSpPr>
          <p:nvPr/>
        </p:nvSpPr>
        <p:spPr bwMode="auto">
          <a:xfrm>
            <a:off x="3859213" y="1927225"/>
            <a:ext cx="1970087" cy="14255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8227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8</a:t>
            </a:r>
            <a:r>
              <a:rPr lang="en-US" sz="1200" b="0" dirty="0" smtClean="0">
                <a:solidFill>
                  <a:srgbClr val="000000"/>
                </a:solidFill>
              </a:rPr>
              <a:t>-32</a:t>
            </a:r>
          </a:p>
        </p:txBody>
      </p:sp>
      <p:pic>
        <p:nvPicPr>
          <p:cNvPr id="263175" name="Picture 1" descr="6e_c06_15_TempRqmtCoolFood_0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52763" y="2116138"/>
            <a:ext cx="305593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76" name="Picture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52763" y="3595688"/>
            <a:ext cx="3055937"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298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Temperature Requirements for Cooling </a:t>
            </a:r>
            <a:r>
              <a:rPr lang="en-US" dirty="0">
                <a:cs typeface="+mj-cs"/>
              </a:rPr>
              <a:t>Food</a:t>
            </a:r>
          </a:p>
        </p:txBody>
      </p:sp>
      <p:sp>
        <p:nvSpPr>
          <p:cNvPr id="183298" name="Rectangle 3"/>
          <p:cNvSpPr>
            <a:spLocks noGrp="1" noChangeArrowheads="1"/>
          </p:cNvSpPr>
          <p:nvPr>
            <p:ph idx="1"/>
          </p:nvPr>
        </p:nvSpPr>
        <p:spPr>
          <a:xfrm>
            <a:off x="393700" y="1143000"/>
            <a:ext cx="7323138" cy="3816350"/>
          </a:xfrm>
        </p:spPr>
        <p:txBody>
          <a:bodyPr/>
          <a:lstStyle/>
          <a:p>
            <a:pPr marL="0" indent="0" eaLnBrk="1" hangingPunct="1"/>
            <a:r>
              <a:rPr lang="en-US" dirty="0">
                <a:latin typeface="Arial Narrow" charset="0"/>
              </a:rPr>
              <a:t>If you cool food from </a:t>
            </a:r>
            <a:r>
              <a:rPr lang="en-US" dirty="0" smtClean="0">
                <a:latin typeface="Arial Narrow" charset="0"/>
              </a:rPr>
              <a:t>135˚F </a:t>
            </a:r>
            <a:r>
              <a:rPr lang="en-US" dirty="0">
                <a:latin typeface="Arial Narrow" charset="0"/>
              </a:rPr>
              <a:t>to </a:t>
            </a:r>
            <a:r>
              <a:rPr lang="en-US" dirty="0" smtClean="0">
                <a:latin typeface="Arial Narrow" charset="0"/>
              </a:rPr>
              <a:t>70˚F </a:t>
            </a:r>
            <a:r>
              <a:rPr lang="en-US" dirty="0">
                <a:latin typeface="Arial Narrow" charset="0"/>
              </a:rPr>
              <a:t>(</a:t>
            </a:r>
            <a:r>
              <a:rPr lang="en-US" dirty="0" smtClean="0">
                <a:latin typeface="Arial Narrow" charset="0"/>
              </a:rPr>
              <a:t>57˚C </a:t>
            </a:r>
            <a:r>
              <a:rPr lang="en-US" dirty="0">
                <a:latin typeface="Arial Narrow" charset="0"/>
              </a:rPr>
              <a:t>to </a:t>
            </a:r>
            <a:r>
              <a:rPr lang="en-US" dirty="0" smtClean="0">
                <a:latin typeface="Arial Narrow" charset="0"/>
              </a:rPr>
              <a:t>21˚C</a:t>
            </a:r>
            <a:r>
              <a:rPr lang="en-US" dirty="0">
                <a:latin typeface="Arial Narrow" charset="0"/>
              </a:rPr>
              <a:t>)</a:t>
            </a:r>
            <a:r>
              <a:rPr lang="en-US" b="0" dirty="0">
                <a:latin typeface="Arial Narrow" charset="0"/>
              </a:rPr>
              <a:t> </a:t>
            </a:r>
            <a:br>
              <a:rPr lang="en-US" b="0" dirty="0">
                <a:latin typeface="Arial Narrow" charset="0"/>
              </a:rPr>
            </a:br>
            <a:r>
              <a:rPr lang="en-US" dirty="0">
                <a:latin typeface="Arial Narrow" charset="0"/>
              </a:rPr>
              <a:t>in less than two hours: </a:t>
            </a:r>
          </a:p>
          <a:p>
            <a:pPr lvl="1" eaLnBrk="1" hangingPunct="1"/>
            <a:r>
              <a:rPr lang="en-US" dirty="0">
                <a:latin typeface="Arial Narrow" charset="0"/>
              </a:rPr>
              <a:t>Use the remaining time to cool it to </a:t>
            </a:r>
            <a:r>
              <a:rPr lang="en-US" dirty="0" smtClean="0">
                <a:latin typeface="Arial Narrow" charset="0"/>
              </a:rPr>
              <a:t>41˚F </a:t>
            </a:r>
            <a:r>
              <a:rPr lang="en-US" dirty="0">
                <a:latin typeface="Arial Narrow" charset="0"/>
              </a:rPr>
              <a:t>(</a:t>
            </a:r>
            <a:r>
              <a:rPr lang="en-US" dirty="0" smtClean="0">
                <a:latin typeface="Arial Narrow" charset="0"/>
              </a:rPr>
              <a:t>5˚C</a:t>
            </a:r>
            <a:r>
              <a:rPr lang="en-US" dirty="0">
                <a:latin typeface="Arial Narrow" charset="0"/>
              </a:rPr>
              <a:t>) or lower</a:t>
            </a:r>
          </a:p>
          <a:p>
            <a:pPr lvl="1" eaLnBrk="1" hangingPunct="1"/>
            <a:r>
              <a:rPr lang="en-US" dirty="0">
                <a:latin typeface="Arial Narrow" charset="0"/>
              </a:rPr>
              <a:t>The total cooling time cannot be longer than six hours</a:t>
            </a:r>
          </a:p>
          <a:p>
            <a:pPr marL="0" indent="0" eaLnBrk="1" hangingPunct="1"/>
            <a:r>
              <a:rPr lang="en-US" dirty="0">
                <a:latin typeface="Arial Narrow" charset="0"/>
              </a:rPr>
              <a:t>Example:</a:t>
            </a:r>
          </a:p>
          <a:p>
            <a:pPr lvl="1" eaLnBrk="1" hangingPunct="1"/>
            <a:r>
              <a:rPr lang="en-US" dirty="0">
                <a:latin typeface="Arial Narrow" charset="0"/>
              </a:rPr>
              <a:t>If you cool food from </a:t>
            </a:r>
            <a:r>
              <a:rPr lang="en-US" dirty="0" smtClean="0">
                <a:latin typeface="Arial Narrow" charset="0"/>
              </a:rPr>
              <a:t>135˚F </a:t>
            </a:r>
            <a:r>
              <a:rPr lang="en-US" dirty="0">
                <a:latin typeface="Arial Narrow" charset="0"/>
              </a:rPr>
              <a:t>to </a:t>
            </a:r>
            <a:r>
              <a:rPr lang="en-US" dirty="0" smtClean="0">
                <a:latin typeface="Arial Narrow" charset="0"/>
              </a:rPr>
              <a:t>70˚F </a:t>
            </a:r>
            <a:r>
              <a:rPr lang="en-US" dirty="0">
                <a:latin typeface="Arial Narrow" charset="0"/>
              </a:rPr>
              <a:t>(</a:t>
            </a:r>
            <a:r>
              <a:rPr lang="en-US" dirty="0" smtClean="0">
                <a:latin typeface="Arial Narrow" charset="0"/>
              </a:rPr>
              <a:t>57˚C </a:t>
            </a:r>
            <a:r>
              <a:rPr lang="en-US" dirty="0">
                <a:latin typeface="Arial Narrow" charset="0"/>
              </a:rPr>
              <a:t>to </a:t>
            </a:r>
            <a:r>
              <a:rPr lang="en-US" dirty="0" smtClean="0">
                <a:latin typeface="Arial Narrow" charset="0"/>
              </a:rPr>
              <a:t>21˚C</a:t>
            </a:r>
            <a:r>
              <a:rPr lang="en-US" dirty="0">
                <a:latin typeface="Arial Narrow" charset="0"/>
              </a:rPr>
              <a:t>) in one hour</a:t>
            </a:r>
          </a:p>
          <a:p>
            <a:pPr lvl="1" eaLnBrk="1" hangingPunct="1"/>
            <a:r>
              <a:rPr lang="en-US" dirty="0">
                <a:latin typeface="Arial Narrow" charset="0"/>
              </a:rPr>
              <a:t>Then you have five hours to get the food to </a:t>
            </a:r>
            <a:r>
              <a:rPr lang="en-US" dirty="0" smtClean="0">
                <a:latin typeface="Arial Narrow" charset="0"/>
              </a:rPr>
              <a:t>41˚F </a:t>
            </a:r>
            <a:r>
              <a:rPr lang="en-US" dirty="0">
                <a:latin typeface="Arial Narrow" charset="0"/>
              </a:rPr>
              <a:t>(</a:t>
            </a:r>
            <a:r>
              <a:rPr lang="en-US" dirty="0" smtClean="0">
                <a:latin typeface="Arial Narrow" charset="0"/>
              </a:rPr>
              <a:t>5˚C</a:t>
            </a:r>
            <a:r>
              <a:rPr lang="en-US" dirty="0">
                <a:latin typeface="Arial Narrow" charset="0"/>
              </a:rPr>
              <a:t>) or lower</a:t>
            </a:r>
          </a:p>
          <a:p>
            <a:pPr lvl="1" eaLnBrk="1" hangingPunct="1"/>
            <a:endParaRPr lang="en-US" dirty="0">
              <a:latin typeface="Arial Narrow" charset="0"/>
            </a:endParaRPr>
          </a:p>
        </p:txBody>
      </p:sp>
      <p:sp>
        <p:nvSpPr>
          <p:cNvPr id="18329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8</a:t>
            </a:r>
            <a:r>
              <a:rPr lang="en-US" sz="1200" b="0" dirty="0" smtClean="0">
                <a:solidFill>
                  <a:srgbClr val="000000"/>
                </a:solidFill>
              </a:rPr>
              <a:t>-33</a:t>
            </a:r>
          </a:p>
        </p:txBody>
      </p:sp>
    </p:spTree>
    <p:extLst>
      <p:ext uri="{BB962C8B-B14F-4D97-AF65-F5344CB8AC3E}">
        <p14:creationId xmlns:p14="http://schemas.microsoft.com/office/powerpoint/2010/main" val="654487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12"/>
          <p:cNvSpPr>
            <a:spLocks noGrp="1" noChangeArrowheads="1"/>
          </p:cNvSpPr>
          <p:nvPr>
            <p:ph type="title"/>
          </p:nvPr>
        </p:nvSpPr>
        <p:spPr>
          <a:xfrm>
            <a:off x="393700" y="158750"/>
            <a:ext cx="8307388" cy="523875"/>
          </a:xfrm>
        </p:spPr>
        <p:txBody>
          <a:bodyPr/>
          <a:lstStyle/>
          <a:p>
            <a:pPr eaLnBrk="1" hangingPunct="1">
              <a:defRPr/>
            </a:pPr>
            <a:r>
              <a:rPr lang="en-US" dirty="0">
                <a:cs typeface="+mj-cs"/>
              </a:rPr>
              <a:t>Methods for Cooling Food</a:t>
            </a:r>
          </a:p>
        </p:txBody>
      </p:sp>
      <p:sp>
        <p:nvSpPr>
          <p:cNvPr id="184322" name="Rectangle 3"/>
          <p:cNvSpPr>
            <a:spLocks noGrp="1" noChangeArrowheads="1"/>
          </p:cNvSpPr>
          <p:nvPr>
            <p:ph idx="1"/>
          </p:nvPr>
        </p:nvSpPr>
        <p:spPr>
          <a:xfrm>
            <a:off x="393700" y="1143000"/>
            <a:ext cx="5711825" cy="3660775"/>
          </a:xfrm>
        </p:spPr>
        <p:txBody>
          <a:bodyPr/>
          <a:lstStyle/>
          <a:p>
            <a:pPr marL="0" indent="0" eaLnBrk="1" hangingPunct="1">
              <a:defRPr/>
            </a:pPr>
            <a:r>
              <a:rPr lang="en-US" dirty="0">
                <a:cs typeface="+mn-cs"/>
              </a:rPr>
              <a:t>Before cooling food, start by reducing its size:</a:t>
            </a:r>
          </a:p>
          <a:p>
            <a:pPr marL="347472" lvl="1" indent="-347472" eaLnBrk="1" hangingPunct="1">
              <a:defRPr/>
            </a:pPr>
            <a:r>
              <a:rPr lang="en-US" dirty="0"/>
              <a:t>Cut larger items into smaller pieces</a:t>
            </a:r>
          </a:p>
          <a:p>
            <a:pPr marL="347472" lvl="1" indent="-347472" eaLnBrk="1" hangingPunct="1">
              <a:defRPr/>
            </a:pPr>
            <a:r>
              <a:rPr lang="en-US" dirty="0"/>
              <a:t>Divide large containers of food into smaller containers or shallow pans</a:t>
            </a:r>
          </a:p>
        </p:txBody>
      </p:sp>
      <p:sp>
        <p:nvSpPr>
          <p:cNvPr id="1843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8</a:t>
            </a:r>
            <a:r>
              <a:rPr lang="en-US" sz="1200" b="0" dirty="0" smtClean="0">
                <a:solidFill>
                  <a:srgbClr val="000000"/>
                </a:solidFill>
              </a:rPr>
              <a:t>-34</a:t>
            </a:r>
          </a:p>
        </p:txBody>
      </p:sp>
      <p:pic>
        <p:nvPicPr>
          <p:cNvPr id="265221" name="Picture 1" descr="6e_c06_16_dividingfood_r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4961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2" name="Rectangle 11"/>
          <p:cNvSpPr>
            <a:spLocks noGrp="1" noChangeArrowheads="1"/>
          </p:cNvSpPr>
          <p:nvPr>
            <p:ph type="title"/>
          </p:nvPr>
        </p:nvSpPr>
        <p:spPr>
          <a:xfrm>
            <a:off x="393700" y="158750"/>
            <a:ext cx="8307388" cy="519113"/>
          </a:xfrm>
        </p:spPr>
        <p:txBody>
          <a:bodyPr/>
          <a:lstStyle/>
          <a:p>
            <a:pPr eaLnBrk="1" hangingPunct="1">
              <a:defRPr/>
            </a:pPr>
            <a:r>
              <a:rPr lang="en-US" dirty="0">
                <a:cs typeface="+mj-cs"/>
              </a:rPr>
              <a:t>Methods for Cooling Food</a:t>
            </a:r>
          </a:p>
        </p:txBody>
      </p:sp>
      <p:sp>
        <p:nvSpPr>
          <p:cNvPr id="186370" name="Rectangle 3"/>
          <p:cNvSpPr>
            <a:spLocks noGrp="1" noChangeArrowheads="1"/>
          </p:cNvSpPr>
          <p:nvPr>
            <p:ph type="body" sz="half" idx="1"/>
          </p:nvPr>
        </p:nvSpPr>
        <p:spPr>
          <a:xfrm>
            <a:off x="393700" y="1143000"/>
            <a:ext cx="5926138" cy="2362200"/>
          </a:xfrm>
        </p:spPr>
        <p:txBody>
          <a:bodyPr/>
          <a:lstStyle/>
          <a:p>
            <a:pPr eaLnBrk="1" hangingPunct="1">
              <a:defRPr/>
            </a:pPr>
            <a:r>
              <a:rPr lang="en-US" dirty="0" smtClean="0">
                <a:ea typeface="+mn-ea"/>
                <a:cs typeface="+mn-cs"/>
              </a:rPr>
              <a:t>Methods for cooling food safely and quickly:</a:t>
            </a:r>
          </a:p>
          <a:p>
            <a:pPr marL="347472" lvl="1" indent="-347472" eaLnBrk="1" hangingPunct="1">
              <a:defRPr/>
            </a:pPr>
            <a:r>
              <a:rPr lang="en-US" dirty="0" smtClean="0"/>
              <a:t>Place food in an ice-water bath</a:t>
            </a:r>
          </a:p>
          <a:p>
            <a:pPr marL="347472" lvl="1" indent="-347472" eaLnBrk="1" hangingPunct="1">
              <a:defRPr/>
            </a:pPr>
            <a:r>
              <a:rPr lang="en-US" dirty="0" smtClean="0"/>
              <a:t>Stir it with an ice paddle</a:t>
            </a:r>
          </a:p>
          <a:p>
            <a:pPr marL="347472" lvl="1" indent="-347472" eaLnBrk="1" hangingPunct="1">
              <a:defRPr/>
            </a:pPr>
            <a:r>
              <a:rPr lang="en-US" dirty="0" smtClean="0"/>
              <a:t>Place it in a blast chiller or tumble chiller</a:t>
            </a:r>
          </a:p>
          <a:p>
            <a:pPr marL="347472" lvl="1" indent="-347472" eaLnBrk="1" hangingPunct="1">
              <a:defRPr/>
            </a:pPr>
            <a:r>
              <a:rPr lang="en-US" dirty="0" smtClean="0"/>
              <a:t>Use ice or cold water as an ingredient</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sz="2000" dirty="0" smtClean="0"/>
          </a:p>
        </p:txBody>
      </p:sp>
      <p:sp>
        <p:nvSpPr>
          <p:cNvPr id="185349" name="Rectangle 6"/>
          <p:cNvSpPr>
            <a:spLocks noChangeArrowheads="1"/>
          </p:cNvSpPr>
          <p:nvPr/>
        </p:nvSpPr>
        <p:spPr bwMode="auto">
          <a:xfrm>
            <a:off x="806450" y="3827463"/>
            <a:ext cx="1520825" cy="1258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8535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8</a:t>
            </a:r>
            <a:r>
              <a:rPr lang="en-US" sz="1200" b="0" dirty="0" smtClean="0">
                <a:solidFill>
                  <a:srgbClr val="000000"/>
                </a:solidFill>
              </a:rPr>
              <a:t>-35</a:t>
            </a:r>
          </a:p>
        </p:txBody>
      </p:sp>
      <p:pic>
        <p:nvPicPr>
          <p:cNvPr id="266246" name="Picture 1" descr="6e_c06_16_icewaterbath_r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7" name="Picture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26213" y="2422525"/>
            <a:ext cx="2093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8" name="Picture 1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21450" y="3630613"/>
            <a:ext cx="2103438"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5906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700" y="1143000"/>
            <a:ext cx="4873625"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
                <a:srgbClr val="009DDC"/>
              </a:buClr>
              <a:buSzPct val="75000"/>
              <a:defRPr/>
            </a:pPr>
            <a:r>
              <a:rPr lang="en-US" sz="2400" b="1" dirty="0">
                <a:solidFill>
                  <a:srgbClr val="009DDC"/>
                </a:solidFill>
                <a:latin typeface="Arial Narrow"/>
              </a:rPr>
              <a:t>When storing food for further cooling:</a:t>
            </a:r>
          </a:p>
          <a:p>
            <a:pPr marL="347472" lvl="1" indent="-347472" fontAlgn="base">
              <a:spcBef>
                <a:spcPts val="900"/>
              </a:spcBef>
              <a:spcAft>
                <a:spcPct val="0"/>
              </a:spcAft>
              <a:buClr>
                <a:srgbClr val="009DDC"/>
              </a:buClr>
              <a:buSzPct val="75000"/>
              <a:buFont typeface="Wingdings" pitchFamily="2" charset="2"/>
              <a:buChar char="l"/>
              <a:defRPr/>
            </a:pPr>
            <a:r>
              <a:rPr lang="en-US" sz="2200" dirty="0">
                <a:solidFill>
                  <a:srgbClr val="231F20"/>
                </a:solidFill>
                <a:latin typeface="Arial Narrow"/>
                <a:ea typeface="ＭＳ Ｐゴシック" charset="0"/>
              </a:rPr>
              <a:t>Loosely cover food containers before storing them</a:t>
            </a:r>
          </a:p>
          <a:p>
            <a:pPr marL="347472" lvl="1" indent="-347472" fontAlgn="base">
              <a:spcBef>
                <a:spcPts val="900"/>
              </a:spcBef>
              <a:spcAft>
                <a:spcPct val="0"/>
              </a:spcAft>
              <a:buClr>
                <a:srgbClr val="009DDC"/>
              </a:buClr>
              <a:buSzPct val="75000"/>
              <a:buFont typeface="Wingdings" pitchFamily="2" charset="2"/>
              <a:buChar char="l"/>
              <a:defRPr/>
            </a:pPr>
            <a:r>
              <a:rPr lang="en-US" sz="2200" dirty="0">
                <a:solidFill>
                  <a:srgbClr val="231F20"/>
                </a:solidFill>
                <a:latin typeface="Arial Narrow"/>
                <a:ea typeface="ＭＳ Ｐゴシック" charset="0"/>
              </a:rPr>
              <a:t>Food can be left uncovered if protected from contamination</a:t>
            </a:r>
          </a:p>
          <a:p>
            <a:pPr marL="694944" lvl="2" indent="-347472" fontAlgn="base">
              <a:spcBef>
                <a:spcPts val="900"/>
              </a:spcBef>
              <a:spcAft>
                <a:spcPct val="0"/>
              </a:spcAft>
              <a:buClr>
                <a:srgbClr val="009DDC"/>
              </a:buClr>
              <a:buSzPct val="75000"/>
              <a:buFont typeface="Courier New" charset="0"/>
              <a:buChar char="o"/>
              <a:defRPr/>
            </a:pPr>
            <a:r>
              <a:rPr lang="en-US" sz="2000" dirty="0">
                <a:solidFill>
                  <a:srgbClr val="231F20"/>
                </a:solidFill>
                <a:latin typeface="Arial Narrow"/>
                <a:ea typeface="ＭＳ Ｐゴシック" charset="0"/>
              </a:rPr>
              <a:t>Storing uncovered containers above other food, especially raw seafood, meat, and poultry, will help prevent cross-contamination</a:t>
            </a:r>
          </a:p>
          <a:p>
            <a:pPr marL="571500" lvl="1" indent="-457200" fontAlgn="base">
              <a:lnSpc>
                <a:spcPct val="90000"/>
              </a:lnSpc>
              <a:spcBef>
                <a:spcPct val="50000"/>
              </a:spcBef>
              <a:spcAft>
                <a:spcPct val="0"/>
              </a:spcAft>
              <a:buClr>
                <a:srgbClr val="0093D3"/>
              </a:buClr>
              <a:buSzPct val="75000"/>
              <a:buFont typeface="Wingdings" pitchFamily="2" charset="2"/>
              <a:buNone/>
              <a:defRPr/>
            </a:pPr>
            <a:endParaRPr lang="en-US" sz="2200" b="1" dirty="0">
              <a:solidFill>
                <a:srgbClr val="000000"/>
              </a:solidFill>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8</a:t>
            </a:r>
            <a:r>
              <a:rPr lang="en-US" sz="1200" b="0" dirty="0" smtClean="0">
                <a:solidFill>
                  <a:srgbClr val="000000"/>
                </a:solidFill>
              </a:rPr>
              <a:t>-36</a:t>
            </a:r>
          </a:p>
        </p:txBody>
      </p:sp>
      <p:sp>
        <p:nvSpPr>
          <p:cNvPr id="186372"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Storing Food for Further Cooling</a:t>
            </a:r>
          </a:p>
        </p:txBody>
      </p:sp>
    </p:spTree>
    <p:extLst>
      <p:ext uri="{BB962C8B-B14F-4D97-AF65-F5344CB8AC3E}">
        <p14:creationId xmlns:p14="http://schemas.microsoft.com/office/powerpoint/2010/main" val="30040334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ChangeArrowheads="1"/>
          </p:cNvSpPr>
          <p:nvPr/>
        </p:nvSpPr>
        <p:spPr bwMode="auto">
          <a:xfrm>
            <a:off x="393700" y="1143000"/>
            <a:ext cx="5554663"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100000"/>
              </a:spcBef>
              <a:spcAft>
                <a:spcPct val="0"/>
              </a:spcAft>
              <a:buClr>
                <a:srgbClr val="009DDC"/>
              </a:buClr>
              <a:buSzPct val="75000"/>
              <a:buFont typeface="Wingdings" charset="0"/>
              <a:buNone/>
            </a:pPr>
            <a:r>
              <a:rPr lang="en-US" sz="2400" b="1" dirty="0">
                <a:solidFill>
                  <a:srgbClr val="009DDC"/>
                </a:solidFill>
                <a:latin typeface="Arial Narrow" charset="0"/>
                <a:ea typeface="ＭＳ Ｐゴシック" charset="0"/>
                <a:cs typeface="ＭＳ Ｐゴシック" charset="0"/>
              </a:rPr>
              <a:t>Food reheated for immediate service:</a:t>
            </a:r>
          </a:p>
          <a:p>
            <a:pPr marL="346075" lvl="1" indent="-346075" fontAlgn="base">
              <a:spcBef>
                <a:spcPts val="900"/>
              </a:spcBef>
              <a:spcAft>
                <a:spcPct val="0"/>
              </a:spcAft>
              <a:buClr>
                <a:srgbClr val="009DDC"/>
              </a:buClr>
              <a:buSzPct val="75000"/>
              <a:buFont typeface="Wingdings" charset="0"/>
              <a:buChar char="l"/>
            </a:pPr>
            <a:r>
              <a:rPr lang="en-US" sz="2200" dirty="0">
                <a:solidFill>
                  <a:srgbClr val="231F20"/>
                </a:solidFill>
                <a:latin typeface="Arial Narrow" charset="0"/>
                <a:ea typeface="ＭＳ Ｐゴシック" charset="0"/>
                <a:cs typeface="ＭＳ Ｐゴシック" charset="0"/>
              </a:rPr>
              <a:t>Can be reheated to any temperature if it was cooked and cooled correctly</a:t>
            </a:r>
          </a:p>
          <a:p>
            <a:pPr fontAlgn="base">
              <a:lnSpc>
                <a:spcPct val="90000"/>
              </a:lnSpc>
              <a:spcBef>
                <a:spcPct val="100000"/>
              </a:spcBef>
              <a:spcAft>
                <a:spcPct val="0"/>
              </a:spcAft>
              <a:buClr>
                <a:srgbClr val="009DDC"/>
              </a:buClr>
              <a:buSzPct val="75000"/>
            </a:pPr>
            <a:r>
              <a:rPr lang="en-US" sz="2400" b="1" dirty="0">
                <a:solidFill>
                  <a:srgbClr val="009DDC"/>
                </a:solidFill>
                <a:latin typeface="Arial Narrow" charset="0"/>
                <a:ea typeface="ＭＳ Ｐゴシック" charset="0"/>
                <a:cs typeface="ＭＳ Ｐゴシック" charset="0"/>
              </a:rPr>
              <a:t>Food reheated for hot-holding:</a:t>
            </a:r>
          </a:p>
          <a:p>
            <a:pPr marL="346075" lvl="1" indent="-346075" fontAlgn="base">
              <a:spcBef>
                <a:spcPts val="900"/>
              </a:spcBef>
              <a:spcAft>
                <a:spcPct val="0"/>
              </a:spcAft>
              <a:buClr>
                <a:srgbClr val="009DDC"/>
              </a:buClr>
              <a:buSzPct val="75000"/>
              <a:buFont typeface="Wingdings" charset="0"/>
              <a:buChar char="l"/>
            </a:pPr>
            <a:r>
              <a:rPr lang="en-US" sz="2200" dirty="0">
                <a:solidFill>
                  <a:srgbClr val="231F20"/>
                </a:solidFill>
                <a:latin typeface="Arial Narrow" charset="0"/>
                <a:ea typeface="ＭＳ Ｐゴシック" charset="0"/>
                <a:cs typeface="ＭＳ Ｐゴシック" charset="0"/>
              </a:rPr>
              <a:t>Must be reheated to an internal temperature of </a:t>
            </a:r>
            <a:r>
              <a:rPr lang="en-US" sz="2200" dirty="0">
                <a:solidFill>
                  <a:srgbClr val="231F20"/>
                </a:solidFill>
                <a:latin typeface="Arial Narrow" charset="0"/>
                <a:ea typeface="ＭＳ Ｐゴシック" charset="0"/>
                <a:cs typeface="ＭＳ Ｐゴシック" charset="0"/>
              </a:rPr>
              <a:t>165˚F </a:t>
            </a:r>
            <a:r>
              <a:rPr lang="en-US" sz="2200" dirty="0">
                <a:solidFill>
                  <a:srgbClr val="231F20"/>
                </a:solidFill>
                <a:latin typeface="Arial Narrow" charset="0"/>
                <a:ea typeface="ＭＳ Ｐゴシック" charset="0"/>
                <a:cs typeface="ＭＳ Ｐゴシック" charset="0"/>
              </a:rPr>
              <a:t>(</a:t>
            </a:r>
            <a:r>
              <a:rPr lang="en-US" sz="2200" dirty="0">
                <a:solidFill>
                  <a:srgbClr val="231F20"/>
                </a:solidFill>
                <a:latin typeface="Arial Narrow" charset="0"/>
                <a:ea typeface="ＭＳ Ｐゴシック" charset="0"/>
                <a:cs typeface="ＭＳ Ｐゴシック" charset="0"/>
              </a:rPr>
              <a:t>74˚C</a:t>
            </a:r>
            <a:r>
              <a:rPr lang="en-US" sz="2200" dirty="0">
                <a:solidFill>
                  <a:srgbClr val="231F20"/>
                </a:solidFill>
                <a:latin typeface="Arial Narrow" charset="0"/>
                <a:ea typeface="ＭＳ Ｐゴシック" charset="0"/>
                <a:cs typeface="ＭＳ Ｐゴシック" charset="0"/>
              </a:rPr>
              <a:t>) for 15 seconds within two hours</a:t>
            </a:r>
          </a:p>
          <a:p>
            <a:pPr marL="346075" lvl="1" indent="-346075" fontAlgn="base">
              <a:spcBef>
                <a:spcPts val="900"/>
              </a:spcBef>
              <a:spcAft>
                <a:spcPct val="0"/>
              </a:spcAft>
              <a:buClr>
                <a:srgbClr val="009DDC"/>
              </a:buClr>
              <a:buSzPct val="75000"/>
              <a:buFont typeface="Wingdings" charset="0"/>
              <a:buChar char="l"/>
            </a:pPr>
            <a:r>
              <a:rPr lang="en-US" sz="2200" dirty="0">
                <a:solidFill>
                  <a:srgbClr val="231F20"/>
                </a:solidFill>
                <a:latin typeface="Arial Narrow" charset="0"/>
                <a:ea typeface="ＭＳ Ｐゴシック" charset="0"/>
                <a:cs typeface="ＭＳ Ｐゴシック" charset="0"/>
              </a:rPr>
              <a:t>Reheat commercially processed and packaged ready-to-eat food to an internal temperature of at least </a:t>
            </a:r>
            <a:r>
              <a:rPr lang="en-US" sz="2200" dirty="0">
                <a:solidFill>
                  <a:srgbClr val="231F20"/>
                </a:solidFill>
                <a:latin typeface="Arial Narrow" charset="0"/>
                <a:ea typeface="ＭＳ Ｐゴシック" charset="0"/>
                <a:cs typeface="ＭＳ Ｐゴシック" charset="0"/>
              </a:rPr>
              <a:t>135˚F </a:t>
            </a:r>
            <a:r>
              <a:rPr lang="en-US" sz="2200" dirty="0">
                <a:solidFill>
                  <a:srgbClr val="231F20"/>
                </a:solidFill>
                <a:latin typeface="Arial Narrow" charset="0"/>
                <a:ea typeface="ＭＳ Ｐゴシック" charset="0"/>
                <a:cs typeface="ＭＳ Ｐゴシック" charset="0"/>
              </a:rPr>
              <a:t>(</a:t>
            </a:r>
            <a:r>
              <a:rPr lang="en-US" sz="2200" dirty="0">
                <a:solidFill>
                  <a:srgbClr val="231F20"/>
                </a:solidFill>
                <a:latin typeface="Arial Narrow" charset="0"/>
                <a:ea typeface="ＭＳ Ｐゴシック" charset="0"/>
                <a:cs typeface="ＭＳ Ｐゴシック" charset="0"/>
              </a:rPr>
              <a:t>57˚C</a:t>
            </a:r>
            <a:r>
              <a:rPr lang="en-US" sz="2200" dirty="0">
                <a:solidFill>
                  <a:srgbClr val="231F20"/>
                </a:solidFill>
                <a:latin typeface="Arial Narrow" charset="0"/>
                <a:ea typeface="ＭＳ Ｐゴシック" charset="0"/>
                <a:cs typeface="ＭＳ Ｐゴシック" charset="0"/>
              </a:rPr>
              <a:t>)</a:t>
            </a:r>
          </a:p>
          <a:p>
            <a:pPr marL="346075" lvl="1" indent="-346075" fontAlgn="base">
              <a:lnSpc>
                <a:spcPct val="90000"/>
              </a:lnSpc>
              <a:spcBef>
                <a:spcPct val="50000"/>
              </a:spcBef>
              <a:spcAft>
                <a:spcPct val="0"/>
              </a:spcAft>
              <a:buClr>
                <a:srgbClr val="0093D3"/>
              </a:buClr>
              <a:buSzPct val="75000"/>
              <a:buFont typeface="Wingdings" charset="0"/>
              <a:buNone/>
            </a:pPr>
            <a:endParaRPr lang="en-US" sz="2200" b="1" dirty="0">
              <a:solidFill>
                <a:srgbClr val="000000"/>
              </a:solidFill>
              <a:ea typeface="ＭＳ Ｐゴシック" charset="0"/>
              <a:cs typeface="ＭＳ Ｐゴシック" charset="0"/>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8-37</a:t>
            </a:r>
          </a:p>
        </p:txBody>
      </p:sp>
      <p:sp>
        <p:nvSpPr>
          <p:cNvPr id="187397"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Reheating Food</a:t>
            </a:r>
          </a:p>
        </p:txBody>
      </p:sp>
      <p:pic>
        <p:nvPicPr>
          <p:cNvPr id="268293" name="Picture 1" descr="6e_c06_17_chowdertemp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154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Hand Care</a:t>
            </a:r>
          </a:p>
        </p:txBody>
      </p:sp>
      <p:sp>
        <p:nvSpPr>
          <p:cNvPr id="98307" name="Rectangle 3"/>
          <p:cNvSpPr>
            <a:spLocks noGrp="1" noChangeArrowheads="1"/>
          </p:cNvSpPr>
          <p:nvPr>
            <p:ph idx="1"/>
          </p:nvPr>
        </p:nvSpPr>
        <p:spPr>
          <a:xfrm>
            <a:off x="393700" y="1143000"/>
            <a:ext cx="8231188" cy="5743575"/>
          </a:xfrm>
        </p:spPr>
        <p:txBody>
          <a:bodyPr/>
          <a:lstStyle/>
          <a:p>
            <a:pPr eaLnBrk="1" hangingPunct="1">
              <a:defRPr/>
            </a:pPr>
            <a:r>
              <a:rPr lang="en-US" dirty="0" smtClean="0">
                <a:ea typeface="+mn-ea"/>
                <a:cs typeface="+mn-cs"/>
              </a:rPr>
              <a:t>Infected wounds or cuts:</a:t>
            </a:r>
          </a:p>
          <a:p>
            <a:pPr marL="347472" lvl="1" indent="-347472" eaLnBrk="1" hangingPunct="1">
              <a:defRPr/>
            </a:pPr>
            <a:r>
              <a:rPr lang="en-US" dirty="0" smtClean="0"/>
              <a:t>Contain pus</a:t>
            </a:r>
          </a:p>
          <a:p>
            <a:pPr marL="347472" lvl="1" indent="-347472" eaLnBrk="1" hangingPunct="1">
              <a:defRPr/>
            </a:pPr>
            <a:r>
              <a:rPr lang="en-US" dirty="0" smtClean="0"/>
              <a:t>Must be covered to prevent pathogens </a:t>
            </a:r>
            <a:br>
              <a:rPr lang="en-US" dirty="0" smtClean="0"/>
            </a:br>
            <a:r>
              <a:rPr lang="en-US" dirty="0" smtClean="0"/>
              <a:t>from contaminating food and food-contact surfaces</a:t>
            </a:r>
          </a:p>
          <a:p>
            <a:pPr marL="0" indent="0" eaLnBrk="1" hangingPunct="1">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defRPr/>
            </a:pPr>
            <a:r>
              <a:rPr lang="en-US" dirty="0" smtClean="0"/>
              <a:t>Cover wounds on the arm with an impermeable cover, </a:t>
            </a:r>
            <a:br>
              <a:rPr lang="en-US" dirty="0" smtClean="0"/>
            </a:br>
            <a:r>
              <a:rPr lang="en-US" dirty="0" smtClean="0"/>
              <a:t>such as a bandage</a:t>
            </a:r>
          </a:p>
          <a:p>
            <a:pPr marL="347472" lvl="1" indent="-347472" eaLnBrk="1" hangingPunct="1">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4</a:t>
            </a:r>
            <a:r>
              <a:rPr lang="en-US" sz="1200" b="0" dirty="0" smtClean="0">
                <a:solidFill>
                  <a:srgbClr val="000000"/>
                </a:solidFill>
              </a:rPr>
              <a:t>-11</a:t>
            </a:r>
          </a:p>
        </p:txBody>
      </p:sp>
      <p:pic>
        <p:nvPicPr>
          <p:cNvPr id="175109" name="Picture 2" descr="6e_c03_1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271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700" y="158750"/>
            <a:ext cx="8242300" cy="519113"/>
          </a:xfrm>
        </p:spPr>
        <p:txBody>
          <a:bodyPr/>
          <a:lstStyle/>
          <a:p>
            <a:pPr eaLnBrk="1" hangingPunct="1">
              <a:defRPr/>
            </a:pPr>
            <a:r>
              <a:rPr lang="en-US" dirty="0">
                <a:cs typeface="+mj-cs"/>
              </a:rPr>
              <a:t>Bare-Hand Contact with Ready-to-Eat Food</a:t>
            </a:r>
          </a:p>
        </p:txBody>
      </p:sp>
      <p:sp>
        <p:nvSpPr>
          <p:cNvPr id="15363" name="Rectangle 3"/>
          <p:cNvSpPr>
            <a:spLocks noGrp="1" noChangeArrowheads="1"/>
          </p:cNvSpPr>
          <p:nvPr>
            <p:ph idx="1"/>
          </p:nvPr>
        </p:nvSpPr>
        <p:spPr>
          <a:xfrm>
            <a:off x="393700" y="1143000"/>
            <a:ext cx="5549900" cy="4914900"/>
          </a:xfrm>
        </p:spPr>
        <p:txBody>
          <a:bodyPr/>
          <a:lstStyle/>
          <a:p>
            <a:pPr marL="0" indent="0" eaLnBrk="1" hangingPunct="1"/>
            <a:r>
              <a:rPr lang="en-US" dirty="0">
                <a:solidFill>
                  <a:srgbClr val="0093D3"/>
                </a:solidFill>
                <a:latin typeface="Arial Narrow" charset="0"/>
              </a:rPr>
              <a:t>Bare-hand contact with ready-to-eat food must be avoided except when:</a:t>
            </a:r>
          </a:p>
          <a:p>
            <a:pPr lvl="1" eaLnBrk="1" hangingPunct="1"/>
            <a:r>
              <a:rPr lang="en-US" dirty="0">
                <a:solidFill>
                  <a:schemeClr val="tx1"/>
                </a:solidFill>
              </a:rPr>
              <a:t>The food is an ingredient in a dish that does not contain raw meat, seafood, or poultry</a:t>
            </a:r>
          </a:p>
          <a:p>
            <a:pPr lvl="2" eaLnBrk="1" hangingPunct="1">
              <a:buFont typeface="Courier New"/>
              <a:buChar char="o"/>
            </a:pPr>
            <a:r>
              <a:rPr lang="en-US" dirty="0">
                <a:solidFill>
                  <a:srgbClr val="000000"/>
                </a:solidFill>
                <a:latin typeface="Arial Narrow"/>
                <a:cs typeface="Arial Narrow"/>
              </a:rPr>
              <a:t>The dish will be cooked to at least 145˚F (63˚C)</a:t>
            </a:r>
          </a:p>
          <a:p>
            <a:pPr lvl="1" eaLnBrk="1" hangingPunct="1"/>
            <a:r>
              <a:rPr lang="en-US" dirty="0">
                <a:solidFill>
                  <a:srgbClr val="000000"/>
                </a:solidFill>
              </a:rPr>
              <a:t>The food is an ingredient in a dish containing raw meat, seafood, or poultry </a:t>
            </a:r>
          </a:p>
          <a:p>
            <a:pPr lvl="1" eaLnBrk="1" hangingPunct="1"/>
            <a:r>
              <a:rPr lang="en-US" dirty="0">
                <a:solidFill>
                  <a:srgbClr val="000000"/>
                </a:solidFill>
              </a:rPr>
              <a:t>The dish will be cooked to the required minimum internal temperature of the raw item(s)</a:t>
            </a:r>
          </a:p>
          <a:p>
            <a:pPr lvl="1" eaLnBrk="1" hangingPunct="1"/>
            <a:r>
              <a:rPr lang="en-US" dirty="0">
                <a:solidFill>
                  <a:srgbClr val="FF0000"/>
                </a:solidFill>
                <a:latin typeface="Arial Narrow" charset="0"/>
              </a:rPr>
              <a:t>NEVER</a:t>
            </a:r>
            <a:r>
              <a:rPr lang="en-US" dirty="0">
                <a:latin typeface="Arial Narrow" charset="0"/>
              </a:rPr>
              <a:t> handle ready-to-eat food with bare hands when you primarily serve a high-risk population</a:t>
            </a:r>
          </a:p>
          <a:p>
            <a:pPr marL="0" indent="0" eaLnBrk="1" hangingPunct="1"/>
            <a:endParaRPr lang="en-US" dirty="0">
              <a:solidFill>
                <a:srgbClr val="000000"/>
              </a:solidFill>
              <a:latin typeface="Arial Narrow" charset="0"/>
            </a:endParaRPr>
          </a:p>
          <a:p>
            <a:pPr lvl="1" eaLnBrk="1" hangingPunct="1">
              <a:buFont typeface="Wingdings" charset="0"/>
              <a:buNone/>
            </a:pPr>
            <a:endParaRPr lang="en-US" dirty="0">
              <a:latin typeface="Arial Narrow" charset="0"/>
            </a:endParaRPr>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4-12</a:t>
            </a:r>
          </a:p>
        </p:txBody>
      </p:sp>
      <p:pic>
        <p:nvPicPr>
          <p:cNvPr id="176133" name="Picture 1" descr="6e_c03_1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787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700" y="158750"/>
            <a:ext cx="8242300" cy="519113"/>
          </a:xfrm>
        </p:spPr>
        <p:txBody>
          <a:bodyPr/>
          <a:lstStyle/>
          <a:p>
            <a:pPr eaLnBrk="1" hangingPunct="1">
              <a:defRPr/>
            </a:pPr>
            <a:r>
              <a:rPr lang="en-US" dirty="0">
                <a:cs typeface="+mj-cs"/>
              </a:rPr>
              <a:t>Single-Use Gloves</a:t>
            </a:r>
          </a:p>
        </p:txBody>
      </p:sp>
      <p:sp>
        <p:nvSpPr>
          <p:cNvPr id="98307" name="Rectangle 3"/>
          <p:cNvSpPr>
            <a:spLocks noGrp="1" noChangeArrowheads="1"/>
          </p:cNvSpPr>
          <p:nvPr>
            <p:ph idx="1"/>
          </p:nvPr>
        </p:nvSpPr>
        <p:spPr>
          <a:xfrm>
            <a:off x="393700" y="1143000"/>
            <a:ext cx="5051425" cy="4983163"/>
          </a:xfrm>
        </p:spPr>
        <p:txBody>
          <a:bodyPr/>
          <a:lstStyle/>
          <a:p>
            <a:pPr marL="0" indent="0" eaLnBrk="1" hangingPunct="1">
              <a:defRPr/>
            </a:pPr>
            <a:r>
              <a:rPr lang="en-US" dirty="0">
                <a:cs typeface="+mn-cs"/>
              </a:rPr>
              <a:t>Single-use gloves:</a:t>
            </a:r>
          </a:p>
          <a:p>
            <a:pPr marL="347472" lvl="1" indent="-347472" eaLnBrk="1" hangingPunct="1">
              <a:defRPr/>
            </a:pPr>
            <a:r>
              <a:rPr lang="en-US" dirty="0" smtClean="0">
                <a:solidFill>
                  <a:srgbClr val="000000"/>
                </a:solidFill>
              </a:rPr>
              <a:t>Should </a:t>
            </a:r>
            <a:r>
              <a:rPr lang="en-US" dirty="0">
                <a:solidFill>
                  <a:srgbClr val="000000"/>
                </a:solidFill>
              </a:rPr>
              <a:t>be used when handling </a:t>
            </a:r>
            <a:r>
              <a:rPr lang="en-US" dirty="0" smtClean="0">
                <a:solidFill>
                  <a:srgbClr val="000000"/>
                </a:solidFill>
              </a:rPr>
              <a:t/>
            </a:r>
            <a:br>
              <a:rPr lang="en-US" dirty="0" smtClean="0">
                <a:solidFill>
                  <a:srgbClr val="000000"/>
                </a:solidFill>
              </a:rPr>
            </a:br>
            <a:r>
              <a:rPr lang="en-US" dirty="0" smtClean="0">
                <a:solidFill>
                  <a:srgbClr val="000000"/>
                </a:solidFill>
              </a:rPr>
              <a:t>ready</a:t>
            </a:r>
            <a:r>
              <a:rPr lang="en-US" dirty="0">
                <a:solidFill>
                  <a:srgbClr val="000000"/>
                </a:solidFill>
              </a:rPr>
              <a:t>-to-eat food</a:t>
            </a:r>
          </a:p>
          <a:p>
            <a:pPr marL="694944" lvl="2" indent="-347472" eaLnBrk="1" hangingPunct="1">
              <a:defRPr/>
            </a:pPr>
            <a:r>
              <a:rPr lang="en-US" dirty="0">
                <a:solidFill>
                  <a:srgbClr val="000000"/>
                </a:solidFill>
              </a:rPr>
              <a:t>Except when washing produce</a:t>
            </a:r>
          </a:p>
          <a:p>
            <a:pPr marL="694944" lvl="2" indent="-347472" eaLnBrk="1" hangingPunct="1">
              <a:defRPr/>
            </a:pPr>
            <a:r>
              <a:rPr lang="en-US" dirty="0">
                <a:solidFill>
                  <a:srgbClr val="000000"/>
                </a:solidFill>
              </a:rPr>
              <a:t>Except when handling ready-to-eat ingredients for a dish that will be cooked</a:t>
            </a:r>
          </a:p>
          <a:p>
            <a:pPr marL="347472" lvl="1" indent="-347472" eaLnBrk="1" hangingPunct="1">
              <a:defRPr/>
            </a:pPr>
            <a:r>
              <a:rPr lang="en-US" dirty="0">
                <a:solidFill>
                  <a:srgbClr val="000000"/>
                </a:solidFill>
              </a:rPr>
              <a:t>Must </a:t>
            </a:r>
            <a:r>
              <a:rPr lang="en-US" dirty="0" smtClean="0">
                <a:solidFill>
                  <a:schemeClr val="accent2"/>
                </a:solidFill>
              </a:rPr>
              <a:t>NEVER</a:t>
            </a:r>
            <a:r>
              <a:rPr lang="en-US" dirty="0" smtClean="0">
                <a:solidFill>
                  <a:srgbClr val="000000"/>
                </a:solidFill>
              </a:rPr>
              <a:t> </a:t>
            </a:r>
            <a:r>
              <a:rPr lang="en-US" dirty="0">
                <a:solidFill>
                  <a:srgbClr val="000000"/>
                </a:solidFill>
              </a:rPr>
              <a:t>be used in </a:t>
            </a:r>
            <a:r>
              <a:rPr lang="en-US" dirty="0" smtClean="0">
                <a:solidFill>
                  <a:srgbClr val="000000"/>
                </a:solidFill>
              </a:rPr>
              <a:t>place </a:t>
            </a:r>
            <a:br>
              <a:rPr lang="en-US" dirty="0" smtClean="0">
                <a:solidFill>
                  <a:srgbClr val="000000"/>
                </a:solidFill>
              </a:rPr>
            </a:br>
            <a:r>
              <a:rPr lang="en-US" dirty="0" smtClean="0">
                <a:solidFill>
                  <a:srgbClr val="000000"/>
                </a:solidFill>
              </a:rPr>
              <a:t>of </a:t>
            </a:r>
            <a:r>
              <a:rPr lang="en-US" dirty="0">
                <a:solidFill>
                  <a:srgbClr val="000000"/>
                </a:solidFill>
              </a:rPr>
              <a:t>handwashing</a:t>
            </a:r>
          </a:p>
          <a:p>
            <a:pPr marL="347472" lvl="1" indent="-347472" eaLnBrk="1" hangingPunct="1">
              <a:defRPr/>
            </a:pPr>
            <a:r>
              <a:rPr lang="en-US" dirty="0">
                <a:solidFill>
                  <a:srgbClr val="000000"/>
                </a:solidFill>
              </a:rPr>
              <a:t>Must </a:t>
            </a:r>
            <a:r>
              <a:rPr lang="en-US" dirty="0" smtClean="0">
                <a:solidFill>
                  <a:schemeClr val="accent2"/>
                </a:solidFill>
              </a:rPr>
              <a:t>NEVER</a:t>
            </a:r>
            <a:r>
              <a:rPr lang="en-US" dirty="0" smtClean="0">
                <a:solidFill>
                  <a:srgbClr val="000000"/>
                </a:solidFill>
              </a:rPr>
              <a:t> </a:t>
            </a:r>
            <a:r>
              <a:rPr lang="en-US" dirty="0">
                <a:solidFill>
                  <a:srgbClr val="000000"/>
                </a:solidFill>
              </a:rPr>
              <a:t>be washed and reused</a:t>
            </a:r>
          </a:p>
          <a:p>
            <a:pPr marL="347472" lvl="1" indent="-347472" eaLnBrk="1" hangingPunct="1">
              <a:defRPr/>
            </a:pPr>
            <a:r>
              <a:rPr lang="en-US" dirty="0">
                <a:solidFill>
                  <a:srgbClr val="000000"/>
                </a:solidFill>
              </a:rPr>
              <a:t>Must fit </a:t>
            </a:r>
            <a:r>
              <a:rPr lang="en-US" dirty="0" smtClean="0">
                <a:solidFill>
                  <a:srgbClr val="000000"/>
                </a:solidFill>
              </a:rPr>
              <a:t>correctly</a:t>
            </a:r>
            <a:endParaRPr lang="en-US" dirty="0">
              <a:solidFill>
                <a:srgbClr val="000000"/>
              </a:solidFill>
            </a:endParaRPr>
          </a:p>
          <a:p>
            <a:pPr marL="0" indent="0" eaLnBrk="1" hangingPunct="1">
              <a:defRPr/>
            </a:pPr>
            <a:endParaRPr lang="en-US" dirty="0">
              <a:solidFill>
                <a:srgbClr val="000000"/>
              </a:solidFill>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4-13</a:t>
            </a:r>
          </a:p>
        </p:txBody>
      </p:sp>
      <p:pic>
        <p:nvPicPr>
          <p:cNvPr id="177157" name="Picture 1" descr="6e_c03_08_glove u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35738" y="1243013"/>
            <a:ext cx="21002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191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700" y="158750"/>
            <a:ext cx="8242300" cy="519113"/>
          </a:xfrm>
        </p:spPr>
        <p:txBody>
          <a:bodyPr/>
          <a:lstStyle/>
          <a:p>
            <a:pPr eaLnBrk="1" hangingPunct="1">
              <a:defRPr/>
            </a:pPr>
            <a:r>
              <a:rPr lang="en-US" dirty="0">
                <a:cs typeface="+mj-cs"/>
              </a:rPr>
              <a:t>Single-Use Gloves</a:t>
            </a:r>
          </a:p>
        </p:txBody>
      </p:sp>
      <p:sp>
        <p:nvSpPr>
          <p:cNvPr id="99331" name="Rectangle 3"/>
          <p:cNvSpPr>
            <a:spLocks noGrp="1" noChangeArrowheads="1"/>
          </p:cNvSpPr>
          <p:nvPr>
            <p:ph idx="1"/>
          </p:nvPr>
        </p:nvSpPr>
        <p:spPr>
          <a:xfrm>
            <a:off x="393700" y="1143000"/>
            <a:ext cx="6067425" cy="4572000"/>
          </a:xfrm>
        </p:spPr>
        <p:txBody>
          <a:bodyPr/>
          <a:lstStyle/>
          <a:p>
            <a:pPr marL="0" indent="0" eaLnBrk="1" hangingPunct="1">
              <a:defRPr/>
            </a:pPr>
            <a:r>
              <a:rPr lang="en-US" dirty="0">
                <a:cs typeface="+mn-cs"/>
              </a:rPr>
              <a:t>How to </a:t>
            </a:r>
            <a:r>
              <a:rPr lang="en-US" dirty="0" smtClean="0">
                <a:cs typeface="+mn-cs"/>
              </a:rPr>
              <a:t>use gloves</a:t>
            </a:r>
            <a:r>
              <a:rPr lang="en-US" dirty="0">
                <a:cs typeface="+mn-cs"/>
              </a:rPr>
              <a:t>:</a:t>
            </a:r>
          </a:p>
          <a:p>
            <a:pPr marL="347472" lvl="1" indent="-347472" eaLnBrk="1" hangingPunct="1">
              <a:defRPr/>
            </a:pPr>
            <a:r>
              <a:rPr lang="en-US" dirty="0">
                <a:solidFill>
                  <a:srgbClr val="000000"/>
                </a:solidFill>
              </a:rPr>
              <a:t>Wash and dry hands before putting gloves </a:t>
            </a:r>
            <a:r>
              <a:rPr lang="en-US" dirty="0" smtClean="0">
                <a:solidFill>
                  <a:srgbClr val="000000"/>
                </a:solidFill>
              </a:rPr>
              <a:t>on when starting a new task</a:t>
            </a:r>
            <a:endParaRPr lang="en-US" dirty="0">
              <a:solidFill>
                <a:srgbClr val="000000"/>
              </a:solidFill>
            </a:endParaRPr>
          </a:p>
          <a:p>
            <a:pPr marL="347472" lvl="1" indent="-347472" eaLnBrk="1" hangingPunct="1">
              <a:defRPr/>
            </a:pPr>
            <a:r>
              <a:rPr lang="en-US" dirty="0" smtClean="0">
                <a:solidFill>
                  <a:srgbClr val="000000"/>
                </a:solidFill>
              </a:rPr>
              <a:t>Choose </a:t>
            </a:r>
            <a:r>
              <a:rPr lang="en-US" dirty="0">
                <a:solidFill>
                  <a:srgbClr val="000000"/>
                </a:solidFill>
              </a:rPr>
              <a:t>the correct glove size</a:t>
            </a:r>
          </a:p>
          <a:p>
            <a:pPr marL="347472" lvl="1" indent="-347472" eaLnBrk="1" hangingPunct="1">
              <a:defRPr/>
            </a:pPr>
            <a:r>
              <a:rPr lang="en-US" dirty="0">
                <a:solidFill>
                  <a:srgbClr val="000000"/>
                </a:solidFill>
              </a:rPr>
              <a:t>Hold gloves by the edge when putting them </a:t>
            </a:r>
            <a:r>
              <a:rPr lang="en-US" dirty="0" smtClean="0">
                <a:solidFill>
                  <a:srgbClr val="000000"/>
                </a:solidFill>
              </a:rPr>
              <a:t>on</a:t>
            </a:r>
            <a:endParaRPr lang="en-US" dirty="0">
              <a:solidFill>
                <a:srgbClr val="000000"/>
              </a:solidFill>
            </a:endParaRPr>
          </a:p>
          <a:p>
            <a:pPr marL="347472" lvl="1" indent="-347472" eaLnBrk="1" hangingPunct="1">
              <a:defRPr/>
            </a:pPr>
            <a:r>
              <a:rPr lang="en-US" dirty="0">
                <a:solidFill>
                  <a:srgbClr val="000000"/>
                </a:solidFill>
              </a:rPr>
              <a:t>Once gloves are on, check for rips or tears</a:t>
            </a:r>
          </a:p>
          <a:p>
            <a:pPr marL="347472" lvl="1" indent="-347472" eaLnBrk="1" hangingPunct="1">
              <a:defRPr/>
            </a:pPr>
            <a:r>
              <a:rPr lang="en-US" dirty="0" smtClean="0">
                <a:solidFill>
                  <a:schemeClr val="tx1"/>
                </a:solidFill>
              </a:rPr>
              <a:t>Do</a:t>
            </a:r>
            <a:r>
              <a:rPr lang="en-US" dirty="0" smtClean="0">
                <a:solidFill>
                  <a:srgbClr val="FF0000"/>
                </a:solidFill>
              </a:rPr>
              <a:t> NOT</a:t>
            </a:r>
            <a:r>
              <a:rPr lang="en-US" dirty="0" smtClean="0">
                <a:solidFill>
                  <a:srgbClr val="000000"/>
                </a:solidFill>
              </a:rPr>
              <a:t> </a:t>
            </a:r>
            <a:r>
              <a:rPr lang="en-US" dirty="0">
                <a:solidFill>
                  <a:srgbClr val="000000"/>
                </a:solidFill>
              </a:rPr>
              <a:t>blow into gloves</a:t>
            </a:r>
          </a:p>
          <a:p>
            <a:pPr marL="347472" lvl="1" indent="-347472" eaLnBrk="1" hangingPunct="1">
              <a:defRPr/>
            </a:pPr>
            <a:r>
              <a:rPr lang="en-US" dirty="0" smtClean="0">
                <a:solidFill>
                  <a:schemeClr val="tx1"/>
                </a:solidFill>
              </a:rPr>
              <a:t>Do</a:t>
            </a:r>
            <a:r>
              <a:rPr lang="en-US" dirty="0" smtClean="0">
                <a:solidFill>
                  <a:srgbClr val="FF0000"/>
                </a:solidFill>
              </a:rPr>
              <a:t> NOT</a:t>
            </a:r>
            <a:r>
              <a:rPr lang="en-US" dirty="0" smtClean="0">
                <a:solidFill>
                  <a:srgbClr val="000000"/>
                </a:solidFill>
              </a:rPr>
              <a:t> </a:t>
            </a:r>
            <a:r>
              <a:rPr lang="en-US" dirty="0">
                <a:solidFill>
                  <a:srgbClr val="000000"/>
                </a:solidFill>
              </a:rPr>
              <a:t>roll gloves to make them easier to put </a:t>
            </a:r>
            <a:r>
              <a:rPr lang="en-US" dirty="0" smtClean="0">
                <a:solidFill>
                  <a:srgbClr val="000000"/>
                </a:solidFill>
              </a:rPr>
              <a:t>on</a:t>
            </a:r>
            <a:endParaRPr lang="en-US" dirty="0">
              <a:solidFill>
                <a:srgbClr val="000000"/>
              </a:solidFill>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4-14</a:t>
            </a:r>
          </a:p>
        </p:txBody>
      </p:sp>
      <p:pic>
        <p:nvPicPr>
          <p:cNvPr id="178181" name="Picture 6" descr="6e_c03_08_glove u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35738" y="1243013"/>
            <a:ext cx="21002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773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054"/>
          <p:cNvSpPr>
            <a:spLocks noGrp="1" noChangeArrowheads="1"/>
          </p:cNvSpPr>
          <p:nvPr>
            <p:ph type="title"/>
          </p:nvPr>
        </p:nvSpPr>
        <p:spPr>
          <a:xfrm>
            <a:off x="393700" y="158750"/>
            <a:ext cx="8242300" cy="519113"/>
          </a:xfrm>
        </p:spPr>
        <p:txBody>
          <a:bodyPr/>
          <a:lstStyle/>
          <a:p>
            <a:pPr eaLnBrk="1" hangingPunct="1">
              <a:defRPr/>
            </a:pPr>
            <a:r>
              <a:rPr lang="en-US" dirty="0">
                <a:cs typeface="+mj-cs"/>
              </a:rPr>
              <a:t>Single-Use Gloves</a:t>
            </a:r>
          </a:p>
        </p:txBody>
      </p:sp>
      <p:sp>
        <p:nvSpPr>
          <p:cNvPr id="100354" name="Rectangle 3"/>
          <p:cNvSpPr>
            <a:spLocks noGrp="1" noChangeArrowheads="1"/>
          </p:cNvSpPr>
          <p:nvPr>
            <p:ph idx="1"/>
          </p:nvPr>
        </p:nvSpPr>
        <p:spPr>
          <a:xfrm>
            <a:off x="393700" y="1143000"/>
            <a:ext cx="6102350" cy="3810000"/>
          </a:xfrm>
        </p:spPr>
        <p:txBody>
          <a:bodyPr/>
          <a:lstStyle/>
          <a:p>
            <a:pPr marL="0" indent="0" eaLnBrk="1" hangingPunct="1">
              <a:defRPr/>
            </a:pPr>
            <a:r>
              <a:rPr lang="en-US" dirty="0">
                <a:cs typeface="+mn-cs"/>
              </a:rPr>
              <a:t>When to </a:t>
            </a:r>
            <a:r>
              <a:rPr lang="en-US" dirty="0" smtClean="0">
                <a:cs typeface="+mn-cs"/>
              </a:rPr>
              <a:t>change gloves:</a:t>
            </a:r>
            <a:endParaRPr lang="en-US" dirty="0">
              <a:cs typeface="+mn-cs"/>
            </a:endParaRPr>
          </a:p>
          <a:p>
            <a:pPr marL="347472" lvl="1" indent="-347472" eaLnBrk="1" hangingPunct="1">
              <a:defRPr/>
            </a:pPr>
            <a:r>
              <a:rPr lang="en-US" dirty="0">
                <a:solidFill>
                  <a:srgbClr val="000000"/>
                </a:solidFill>
              </a:rPr>
              <a:t>As soon as they become dirty or torn</a:t>
            </a:r>
          </a:p>
          <a:p>
            <a:pPr marL="347472" lvl="1" indent="-347472" eaLnBrk="1" hangingPunct="1">
              <a:defRPr/>
            </a:pPr>
            <a:r>
              <a:rPr lang="en-US" dirty="0">
                <a:solidFill>
                  <a:srgbClr val="000000"/>
                </a:solidFill>
              </a:rPr>
              <a:t>Before beginning a different task</a:t>
            </a:r>
          </a:p>
          <a:p>
            <a:pPr marL="347472" lvl="1" indent="-347472" eaLnBrk="1" hangingPunct="1">
              <a:defRPr/>
            </a:pPr>
            <a:r>
              <a:rPr lang="en-US" dirty="0">
                <a:solidFill>
                  <a:srgbClr val="000000"/>
                </a:solidFill>
              </a:rPr>
              <a:t>After an interruption, such as taking a phone call</a:t>
            </a:r>
          </a:p>
          <a:p>
            <a:pPr marL="347472" lvl="1" indent="-347472" eaLnBrk="1" hangingPunct="1">
              <a:defRPr/>
            </a:pPr>
            <a:r>
              <a:rPr lang="en-US" dirty="0">
                <a:solidFill>
                  <a:srgbClr val="000000"/>
                </a:solidFill>
              </a:rPr>
              <a:t>After handling raw meat, seafood, or poultry and before handling ready-to-eat food</a:t>
            </a:r>
            <a:endParaRPr lang="en-US" dirty="0"/>
          </a:p>
        </p:txBody>
      </p:sp>
      <p:sp>
        <p:nvSpPr>
          <p:cNvPr id="100357"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4-15</a:t>
            </a:r>
          </a:p>
        </p:txBody>
      </p:sp>
      <p:pic>
        <p:nvPicPr>
          <p:cNvPr id="179205" name="Picture 6" descr="6e_c03_08_glove u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35738" y="1243013"/>
            <a:ext cx="21002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935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393700" y="158750"/>
            <a:ext cx="8242300" cy="519113"/>
          </a:xfrm>
        </p:spPr>
        <p:txBody>
          <a:bodyPr/>
          <a:lstStyle/>
          <a:p>
            <a:pPr eaLnBrk="1" hangingPunct="1">
              <a:defRPr/>
            </a:pPr>
            <a:r>
              <a:rPr lang="en-US" dirty="0" smtClean="0">
                <a:cs typeface="+mj-cs"/>
              </a:rPr>
              <a:t>Correct Work </a:t>
            </a:r>
            <a:r>
              <a:rPr lang="en-US" dirty="0">
                <a:cs typeface="+mj-cs"/>
              </a:rPr>
              <a:t>Attire</a:t>
            </a:r>
          </a:p>
        </p:txBody>
      </p:sp>
      <p:sp>
        <p:nvSpPr>
          <p:cNvPr id="102403" name="Rectangle 4"/>
          <p:cNvSpPr>
            <a:spLocks noGrp="1" noChangeArrowheads="1"/>
          </p:cNvSpPr>
          <p:nvPr>
            <p:ph idx="1"/>
          </p:nvPr>
        </p:nvSpPr>
        <p:spPr>
          <a:xfrm>
            <a:off x="393700" y="1143000"/>
            <a:ext cx="4297363" cy="3810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571500" indent="-571500" eaLnBrk="1" hangingPunct="1">
              <a:defRPr/>
            </a:pPr>
            <a:r>
              <a:rPr lang="en-US" dirty="0">
                <a:cs typeface="+mn-cs"/>
              </a:rPr>
              <a:t>Food handlers must: </a:t>
            </a:r>
          </a:p>
          <a:p>
            <a:pPr marL="347472" lvl="1" indent="-347472" eaLnBrk="1" hangingPunct="1">
              <a:defRPr/>
            </a:pPr>
            <a:r>
              <a:rPr lang="en-US" dirty="0"/>
              <a:t>Wear a clean hat or other </a:t>
            </a:r>
            <a:br>
              <a:rPr lang="en-US" dirty="0"/>
            </a:br>
            <a:r>
              <a:rPr lang="en-US" dirty="0"/>
              <a:t>hair restraint </a:t>
            </a:r>
          </a:p>
          <a:p>
            <a:pPr marL="347472" lvl="1" indent="-347472" eaLnBrk="1" hangingPunct="1">
              <a:defRPr/>
            </a:pPr>
            <a:r>
              <a:rPr lang="en-US" dirty="0"/>
              <a:t>Wear clean clothing daily</a:t>
            </a:r>
          </a:p>
          <a:p>
            <a:pPr marL="347472" lvl="1" indent="-347472" eaLnBrk="1" hangingPunct="1">
              <a:defRPr/>
            </a:pPr>
            <a:r>
              <a:rPr lang="en-US" dirty="0"/>
              <a:t>Remove aprons when leaving food-preparation areas </a:t>
            </a:r>
          </a:p>
          <a:p>
            <a:pPr marL="347472" lvl="1" indent="-347472" eaLnBrk="1" hangingPunct="1">
              <a:defRPr/>
            </a:pPr>
            <a:r>
              <a:rPr lang="en-US" dirty="0"/>
              <a:t>Remove jewelry from hands and arms before prepping food or when working around prep areas</a:t>
            </a:r>
          </a:p>
        </p:txBody>
      </p:sp>
      <p:sp>
        <p:nvSpPr>
          <p:cNvPr id="102408" name="Text Box 206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4</a:t>
            </a:r>
            <a:r>
              <a:rPr lang="en-US" sz="1200" b="0" dirty="0" smtClean="0">
                <a:solidFill>
                  <a:srgbClr val="000000"/>
                </a:solidFill>
              </a:rPr>
              <a:t>-16</a:t>
            </a:r>
          </a:p>
        </p:txBody>
      </p:sp>
      <p:pic>
        <p:nvPicPr>
          <p:cNvPr id="180229"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69163" y="1243013"/>
            <a:ext cx="1243012"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0" name="Picture 9" descr="6e_c03_11_hair restraints.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3600" y="1243013"/>
            <a:ext cx="124936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10"/>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69163" y="2505075"/>
            <a:ext cx="1243012"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2" name="Picture 1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43600" y="2505075"/>
            <a:ext cx="12493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391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93700" y="158750"/>
            <a:ext cx="8242300" cy="523875"/>
          </a:xfrm>
        </p:spPr>
        <p:txBody>
          <a:bodyPr/>
          <a:lstStyle/>
          <a:p>
            <a:pPr eaLnBrk="1" hangingPunct="1">
              <a:defRPr/>
            </a:pPr>
            <a:r>
              <a:rPr lang="en-US" dirty="0">
                <a:cs typeface="+mj-cs"/>
              </a:rPr>
              <a:t>Eating, Drinking, Smoking, and Chewing Gum or Tobacco</a:t>
            </a:r>
          </a:p>
        </p:txBody>
      </p:sp>
      <p:sp>
        <p:nvSpPr>
          <p:cNvPr id="103427" name="Rectangle 3"/>
          <p:cNvSpPr>
            <a:spLocks noGrp="1" noChangeArrowheads="1"/>
          </p:cNvSpPr>
          <p:nvPr>
            <p:ph idx="1"/>
          </p:nvPr>
        </p:nvSpPr>
        <p:spPr>
          <a:xfrm>
            <a:off x="393700" y="1143000"/>
            <a:ext cx="8240713" cy="4479925"/>
          </a:xfrm>
        </p:spPr>
        <p:txBody>
          <a:bodyPr/>
          <a:lstStyle/>
          <a:p>
            <a:pPr marL="0" indent="0" eaLnBrk="1" hangingPunct="1">
              <a:defRPr/>
            </a:pPr>
            <a:r>
              <a:rPr lang="en-US" dirty="0" smtClean="0">
                <a:cs typeface="+mn-cs"/>
              </a:rPr>
              <a:t>Food handlers </a:t>
            </a:r>
            <a:r>
              <a:rPr lang="en-US" dirty="0">
                <a:cs typeface="+mn-cs"/>
              </a:rPr>
              <a:t>must not:</a:t>
            </a:r>
          </a:p>
          <a:p>
            <a:pPr marL="347472" lvl="1" indent="-347472" eaLnBrk="1" hangingPunct="1">
              <a:defRPr/>
            </a:pPr>
            <a:r>
              <a:rPr lang="en-US" dirty="0"/>
              <a:t>Eat, drink, smoke, or chew gum or tobacco </a:t>
            </a:r>
          </a:p>
          <a:p>
            <a:pPr marL="0" indent="0" eaLnBrk="1" hangingPunct="1">
              <a:defRPr/>
            </a:pPr>
            <a:r>
              <a:rPr lang="en-US" dirty="0">
                <a:cs typeface="+mn-cs"/>
              </a:rPr>
              <a:t>When:</a:t>
            </a:r>
          </a:p>
          <a:p>
            <a:pPr marL="347472" lvl="1" indent="-347472" eaLnBrk="1" hangingPunct="1">
              <a:buFont typeface="Wingdings" charset="2"/>
              <a:buChar char="l"/>
              <a:defRPr/>
            </a:pPr>
            <a:r>
              <a:rPr lang="en-US" dirty="0"/>
              <a:t>Prepping or serving food</a:t>
            </a:r>
          </a:p>
          <a:p>
            <a:pPr marL="347472" lvl="1" indent="-347472" eaLnBrk="1" hangingPunct="1">
              <a:defRPr/>
            </a:pPr>
            <a:r>
              <a:rPr lang="en-US" dirty="0"/>
              <a:t>Working in prep areas</a:t>
            </a:r>
          </a:p>
          <a:p>
            <a:pPr marL="347472" lvl="1" indent="-347472" eaLnBrk="1" hangingPunct="1">
              <a:defRPr/>
            </a:pPr>
            <a:r>
              <a:rPr lang="en-US" dirty="0"/>
              <a:t>Working in areas used to clean utensils </a:t>
            </a:r>
            <a:r>
              <a:rPr lang="en-US" dirty="0" smtClean="0"/>
              <a:t>and </a:t>
            </a:r>
            <a:r>
              <a:rPr lang="en-US" dirty="0"/>
              <a:t>equipment </a:t>
            </a:r>
          </a:p>
          <a:p>
            <a:pPr marL="571500" lvl="1" indent="-457200" eaLnBrk="1" hangingPunct="1">
              <a:buFont typeface="Wingdings" charset="0"/>
              <a:buNone/>
              <a:defRPr/>
            </a:pPr>
            <a:endParaRPr lang="en-US" dirty="0"/>
          </a:p>
        </p:txBody>
      </p:sp>
      <p:sp>
        <p:nvSpPr>
          <p:cNvPr id="103428" name="Oval 9"/>
          <p:cNvSpPr>
            <a:spLocks noChangeArrowheads="1"/>
          </p:cNvSpPr>
          <p:nvPr/>
        </p:nvSpPr>
        <p:spPr bwMode="auto">
          <a:xfrm>
            <a:off x="6896100" y="2263775"/>
            <a:ext cx="868363" cy="704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03429"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4</a:t>
            </a:r>
            <a:r>
              <a:rPr lang="en-US" sz="1200" b="0" dirty="0" smtClean="0">
                <a:solidFill>
                  <a:srgbClr val="000000"/>
                </a:solidFill>
              </a:rPr>
              <a:t>-17</a:t>
            </a:r>
          </a:p>
        </p:txBody>
      </p:sp>
      <p:pic>
        <p:nvPicPr>
          <p:cNvPr id="181254" name="Picture 1" descr="6e_c03_12_drinking ba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00925" y="1243013"/>
            <a:ext cx="12255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5" name="Picture 9"/>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80125" y="1244600"/>
            <a:ext cx="12255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872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Reporting Health Issues</a:t>
            </a:r>
            <a:endParaRPr lang="en-US" dirty="0">
              <a:cs typeface="+mj-cs"/>
            </a:endParaRPr>
          </a:p>
        </p:txBody>
      </p:sp>
      <p:sp>
        <p:nvSpPr>
          <p:cNvPr id="104451" name="Rectangle 3"/>
          <p:cNvSpPr>
            <a:spLocks noChangeArrowheads="1"/>
          </p:cNvSpPr>
          <p:nvPr/>
        </p:nvSpPr>
        <p:spPr bwMode="auto">
          <a:xfrm>
            <a:off x="393700" y="1143000"/>
            <a:ext cx="5399088"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eaLnBrk="0" fontAlgn="base" hangingPunct="0">
              <a:spcBef>
                <a:spcPct val="0"/>
              </a:spcBef>
              <a:spcAft>
                <a:spcPct val="0"/>
              </a:spcAft>
              <a:buClr>
                <a:srgbClr val="009DDC"/>
              </a:buClr>
              <a:buSzPct val="75000"/>
              <a:defRPr/>
            </a:pPr>
            <a:r>
              <a:rPr lang="en-US" sz="2400" b="1" dirty="0">
                <a:solidFill>
                  <a:srgbClr val="009DDC"/>
                </a:solidFill>
                <a:latin typeface="Arial Narrow"/>
                <a:ea typeface="ＭＳ Ｐゴシック" charset="0"/>
              </a:rPr>
              <a:t>If:</a:t>
            </a:r>
          </a:p>
          <a:p>
            <a:pPr marL="0" lvl="1" eaLnBrk="0" fontAlgn="base" hangingPunct="0">
              <a:spcBef>
                <a:spcPts val="900"/>
              </a:spcBef>
              <a:spcAft>
                <a:spcPct val="0"/>
              </a:spcAft>
              <a:buClr>
                <a:srgbClr val="009DDC"/>
              </a:buClr>
              <a:buSzPct val="75000"/>
              <a:defRPr/>
            </a:pPr>
            <a:r>
              <a:rPr lang="en-US" sz="2200" dirty="0">
                <a:solidFill>
                  <a:srgbClr val="231F20"/>
                </a:solidFill>
                <a:latin typeface="Arial Narrow"/>
                <a:ea typeface="ＭＳ Ｐゴシック" charset="0"/>
              </a:rPr>
              <a:t>The food handler has a sore throat with a fever</a:t>
            </a:r>
          </a:p>
          <a:p>
            <a:pPr marL="0" lvl="1" eaLnBrk="0" fontAlgn="base" hangingPunct="0">
              <a:spcBef>
                <a:spcPct val="0"/>
              </a:spcBef>
              <a:spcAft>
                <a:spcPct val="0"/>
              </a:spcAft>
              <a:buClr>
                <a:srgbClr val="009DDC"/>
              </a:buClr>
              <a:buSzPct val="75000"/>
              <a:defRPr/>
            </a:pPr>
            <a:endParaRPr lang="en-US" sz="2400" b="1" dirty="0">
              <a:solidFill>
                <a:srgbClr val="009DDC"/>
              </a:solidFill>
              <a:latin typeface="Arial Narrow"/>
              <a:ea typeface="ＭＳ Ｐゴシック" charset="0"/>
            </a:endParaRPr>
          </a:p>
          <a:p>
            <a:pPr fontAlgn="base">
              <a:spcBef>
                <a:spcPct val="0"/>
              </a:spcBef>
              <a:spcAft>
                <a:spcPct val="0"/>
              </a:spcAft>
              <a:buClr>
                <a:srgbClr val="009DDC"/>
              </a:buClr>
              <a:buSzPct val="75000"/>
              <a:defRPr/>
            </a:pPr>
            <a:r>
              <a:rPr lang="en-US" sz="2400" b="1" dirty="0">
                <a:solidFill>
                  <a:srgbClr val="009DDC"/>
                </a:solidFill>
                <a:latin typeface="Arial Narrow"/>
                <a:ea typeface="ＭＳ Ｐゴシック" charset="0"/>
              </a:rPr>
              <a:t>Then:</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Restrict the food handler from working with or around food</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Exclude the food handler from the operation if you primarily serve a high-risk population</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A written release from a medical practitioner is required before returning to work</a:t>
            </a: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4-18</a:t>
            </a:r>
          </a:p>
        </p:txBody>
      </p:sp>
      <p:pic>
        <p:nvPicPr>
          <p:cNvPr id="182277" name="Picture 2" descr="6e_c03_12_sorethroa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373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4-19</a:t>
            </a:r>
          </a:p>
        </p:txBody>
      </p:sp>
      <p:pic>
        <p:nvPicPr>
          <p:cNvPr id="183299" name="Picture 1" descr="6e_c03_19.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393700" y="1143000"/>
            <a:ext cx="6151563"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eaLnBrk="0" fontAlgn="base" hangingPunct="0">
              <a:spcBef>
                <a:spcPct val="0"/>
              </a:spcBef>
              <a:spcAft>
                <a:spcPct val="0"/>
              </a:spcAft>
              <a:buClr>
                <a:srgbClr val="009DDC"/>
              </a:buClr>
              <a:buSzPct val="75000"/>
              <a:defRPr/>
            </a:pPr>
            <a:r>
              <a:rPr lang="en-US" sz="2400" b="1" dirty="0">
                <a:solidFill>
                  <a:srgbClr val="009DDC"/>
                </a:solidFill>
                <a:latin typeface="Arial Narrow"/>
                <a:ea typeface="ＭＳ Ｐゴシック" charset="0"/>
              </a:rPr>
              <a:t>If:</a:t>
            </a:r>
          </a:p>
          <a:p>
            <a:pPr marL="0" lvl="1" eaLnBrk="0" fontAlgn="base" hangingPunct="0">
              <a:spcBef>
                <a:spcPts val="900"/>
              </a:spcBef>
              <a:spcAft>
                <a:spcPct val="0"/>
              </a:spcAft>
              <a:buClr>
                <a:srgbClr val="009DDC"/>
              </a:buClr>
              <a:buSzPct val="75000"/>
              <a:defRPr/>
            </a:pPr>
            <a:r>
              <a:rPr lang="en-US" sz="2200" dirty="0">
                <a:solidFill>
                  <a:srgbClr val="231F20"/>
                </a:solidFill>
                <a:latin typeface="Arial Narrow"/>
                <a:ea typeface="ＭＳ Ｐゴシック" charset="0"/>
              </a:rPr>
              <a:t>The food handler has at least one of these symptoms</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Vomiting</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Diarrhea</a:t>
            </a:r>
          </a:p>
          <a:p>
            <a:pPr marL="0" lvl="1" eaLnBrk="0" fontAlgn="base" hangingPunct="0">
              <a:spcBef>
                <a:spcPct val="0"/>
              </a:spcBef>
              <a:spcAft>
                <a:spcPct val="0"/>
              </a:spcAft>
              <a:buClr>
                <a:srgbClr val="009DDC"/>
              </a:buClr>
              <a:buSzPct val="75000"/>
              <a:defRPr/>
            </a:pPr>
            <a:endParaRPr lang="en-US" sz="2400" b="1" dirty="0">
              <a:solidFill>
                <a:srgbClr val="009DDC"/>
              </a:solidFill>
              <a:latin typeface="Arial Narrow"/>
              <a:ea typeface="ＭＳ Ｐゴシック" charset="0"/>
            </a:endParaRPr>
          </a:p>
          <a:p>
            <a:pPr marL="0" lvl="1" eaLnBrk="0" fontAlgn="base" hangingPunct="0">
              <a:spcBef>
                <a:spcPct val="0"/>
              </a:spcBef>
              <a:spcAft>
                <a:spcPct val="0"/>
              </a:spcAft>
              <a:buClr>
                <a:srgbClr val="009DDC"/>
              </a:buClr>
              <a:buSzPct val="75000"/>
              <a:defRPr/>
            </a:pPr>
            <a:r>
              <a:rPr lang="en-US" sz="2400" b="1" dirty="0">
                <a:solidFill>
                  <a:srgbClr val="009DDC"/>
                </a:solidFill>
                <a:latin typeface="Arial Narrow"/>
                <a:ea typeface="ＭＳ Ｐゴシック" charset="0"/>
              </a:rPr>
              <a:t>Then:</a:t>
            </a:r>
          </a:p>
          <a:p>
            <a:pPr fontAlgn="base">
              <a:spcBef>
                <a:spcPts val="900"/>
              </a:spcBef>
              <a:spcAft>
                <a:spcPct val="0"/>
              </a:spcAft>
              <a:buClr>
                <a:srgbClr val="009DDC"/>
              </a:buClr>
              <a:buSzPct val="75000"/>
              <a:defRPr/>
            </a:pPr>
            <a:r>
              <a:rPr lang="en-US" sz="2200" dirty="0">
                <a:solidFill>
                  <a:srgbClr val="231F20"/>
                </a:solidFill>
                <a:latin typeface="Arial Narrow"/>
                <a:ea typeface="ＭＳ Ｐゴシック" charset="0"/>
              </a:rPr>
              <a:t>Exclude the food handler from the operation</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Before returning to work, food handlers who vomited </a:t>
            </a:r>
            <a:br>
              <a:rPr lang="en-US" sz="2200" dirty="0">
                <a:solidFill>
                  <a:srgbClr val="231F20"/>
                </a:solidFill>
                <a:latin typeface="Arial Narrow"/>
                <a:ea typeface="ＭＳ Ｐゴシック" charset="0"/>
              </a:rPr>
            </a:br>
            <a:r>
              <a:rPr lang="en-US" sz="2200" dirty="0">
                <a:solidFill>
                  <a:srgbClr val="231F20"/>
                </a:solidFill>
                <a:latin typeface="Arial Narrow"/>
                <a:ea typeface="ＭＳ Ｐゴシック" charset="0"/>
              </a:rPr>
              <a:t>or had diarrhea must meet one of these requirements</a:t>
            </a:r>
          </a:p>
          <a:p>
            <a:pPr marL="694944" lvl="2" indent="-347472" fontAlgn="base">
              <a:spcBef>
                <a:spcPts val="900"/>
              </a:spcBef>
              <a:spcAft>
                <a:spcPct val="0"/>
              </a:spcAft>
              <a:buClr>
                <a:srgbClr val="009DDC"/>
              </a:buClr>
              <a:buSzPct val="75000"/>
              <a:buFont typeface="Courier New" charset="0"/>
              <a:buChar char="o"/>
              <a:defRPr/>
            </a:pPr>
            <a:r>
              <a:rPr lang="en-US" sz="2000" dirty="0">
                <a:solidFill>
                  <a:srgbClr val="231F20"/>
                </a:solidFill>
                <a:latin typeface="Arial Narrow"/>
                <a:ea typeface="ＭＳ Ｐゴシック" charset="0"/>
              </a:rPr>
              <a:t>Have had no symptoms for at least 24 hours</a:t>
            </a:r>
          </a:p>
          <a:p>
            <a:pPr marL="694944" lvl="2" indent="-347472" fontAlgn="base">
              <a:spcBef>
                <a:spcPts val="900"/>
              </a:spcBef>
              <a:spcAft>
                <a:spcPct val="0"/>
              </a:spcAft>
              <a:buClr>
                <a:srgbClr val="009DDC"/>
              </a:buClr>
              <a:buSzPct val="75000"/>
              <a:buFont typeface="Courier New" charset="0"/>
              <a:buChar char="o"/>
              <a:defRPr/>
            </a:pPr>
            <a:r>
              <a:rPr lang="en-US" sz="2000" dirty="0">
                <a:solidFill>
                  <a:srgbClr val="231F20"/>
                </a:solidFill>
                <a:latin typeface="Arial Narrow"/>
                <a:ea typeface="ＭＳ Ｐゴシック" charset="0"/>
              </a:rPr>
              <a:t>Have a written release from a medical practitioner</a:t>
            </a:r>
          </a:p>
        </p:txBody>
      </p:sp>
      <p:sp>
        <p:nvSpPr>
          <p:cNvPr id="7" name="Rectangle 2"/>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Reporting Health Issues</a:t>
            </a:r>
            <a:endParaRPr lang="en-US" dirty="0">
              <a:cs typeface="+mj-cs"/>
            </a:endParaRPr>
          </a:p>
        </p:txBody>
      </p:sp>
    </p:spTree>
    <p:extLst>
      <p:ext uri="{BB962C8B-B14F-4D97-AF65-F5344CB8AC3E}">
        <p14:creationId xmlns:p14="http://schemas.microsoft.com/office/powerpoint/2010/main" val="2274780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Personal </a:t>
            </a:r>
            <a:r>
              <a:rPr lang="en-US" dirty="0">
                <a:cs typeface="+mj-cs"/>
              </a:rPr>
              <a:t>Hygiene </a:t>
            </a:r>
            <a:r>
              <a:rPr lang="en-US" dirty="0" smtClean="0">
                <a:cs typeface="+mj-cs"/>
              </a:rPr>
              <a:t>and Contamination</a:t>
            </a:r>
            <a:endParaRPr lang="en-US" dirty="0">
              <a:cs typeface="+mj-cs"/>
            </a:endParaRPr>
          </a:p>
        </p:txBody>
      </p:sp>
      <p:sp>
        <p:nvSpPr>
          <p:cNvPr id="91139" name="Rectangle 3"/>
          <p:cNvSpPr>
            <a:spLocks noGrp="1" noChangeArrowheads="1"/>
          </p:cNvSpPr>
          <p:nvPr>
            <p:ph idx="1"/>
          </p:nvPr>
        </p:nvSpPr>
        <p:spPr>
          <a:xfrm>
            <a:off x="390525" y="1143000"/>
            <a:ext cx="5262563" cy="5257800"/>
          </a:xfrm>
        </p:spPr>
        <p:txBody>
          <a:bodyPr/>
          <a:lstStyle/>
          <a:p>
            <a:pPr marL="0" indent="0" eaLnBrk="1" hangingPunct="1">
              <a:defRPr/>
            </a:pPr>
            <a:r>
              <a:rPr lang="en-US" dirty="0">
                <a:cs typeface="+mn-cs"/>
              </a:rPr>
              <a:t>Managers must focus on the following:</a:t>
            </a:r>
          </a:p>
          <a:p>
            <a:pPr marL="347472" lvl="1" indent="-347472" eaLnBrk="1" hangingPunct="1">
              <a:defRPr/>
            </a:pPr>
            <a:r>
              <a:rPr lang="en-US" dirty="0" smtClean="0">
                <a:solidFill>
                  <a:srgbClr val="000000"/>
                </a:solidFill>
              </a:rPr>
              <a:t>Establishing specific </a:t>
            </a:r>
            <a:r>
              <a:rPr lang="en-US" dirty="0">
                <a:solidFill>
                  <a:srgbClr val="000000"/>
                </a:solidFill>
              </a:rPr>
              <a:t>personal hygiene policies</a:t>
            </a:r>
            <a:endParaRPr lang="en-US" dirty="0"/>
          </a:p>
          <a:p>
            <a:pPr marL="347472" lvl="1" indent="-347472" eaLnBrk="1" hangingPunct="1">
              <a:defRPr/>
            </a:pPr>
            <a:r>
              <a:rPr lang="en-US" dirty="0">
                <a:solidFill>
                  <a:srgbClr val="000000"/>
                </a:solidFill>
              </a:rPr>
              <a:t>Training food handlers on personal hygiene policies and retraining them regularly</a:t>
            </a:r>
          </a:p>
          <a:p>
            <a:pPr marL="347472" lvl="1" indent="-347472" eaLnBrk="1" hangingPunct="1">
              <a:defRPr/>
            </a:pPr>
            <a:r>
              <a:rPr lang="en-US" dirty="0">
                <a:solidFill>
                  <a:srgbClr val="000000"/>
                </a:solidFill>
              </a:rPr>
              <a:t>Modeling correct behavior at all times</a:t>
            </a:r>
          </a:p>
          <a:p>
            <a:pPr marL="347472" lvl="1" indent="-347472" eaLnBrk="1" hangingPunct="1">
              <a:defRPr/>
            </a:pPr>
            <a:r>
              <a:rPr lang="en-US" dirty="0">
                <a:solidFill>
                  <a:srgbClr val="000000"/>
                </a:solidFill>
              </a:rPr>
              <a:t>Supervising food safety practices</a:t>
            </a:r>
          </a:p>
          <a:p>
            <a:pPr marL="347472" lvl="1" indent="-347472" eaLnBrk="1" hangingPunct="1">
              <a:defRPr/>
            </a:pPr>
            <a:r>
              <a:rPr lang="en-US" dirty="0">
                <a:solidFill>
                  <a:srgbClr val="000000"/>
                </a:solidFill>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a:t>
            </a:r>
          </a:p>
        </p:txBody>
      </p:sp>
      <p:pic>
        <p:nvPicPr>
          <p:cNvPr id="165893" name="Picture 1" descr="6e_c03_04_lead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6213" y="1243013"/>
            <a:ext cx="21002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63246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6"/>
          <p:cNvSpPr>
            <a:spLocks noChangeArrowheads="1"/>
          </p:cNvSpPr>
          <p:nvPr/>
        </p:nvSpPr>
        <p:spPr bwMode="auto">
          <a:xfrm>
            <a:off x="393700" y="1143000"/>
            <a:ext cx="6688138"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009DDC"/>
              </a:buClr>
              <a:buSzPct val="75000"/>
              <a:defRPr/>
            </a:pPr>
            <a:r>
              <a:rPr lang="en-US" sz="2400" b="1" dirty="0">
                <a:solidFill>
                  <a:srgbClr val="009DDC"/>
                </a:solidFill>
                <a:latin typeface="Arial Narrow"/>
                <a:ea typeface="ＭＳ Ｐゴシック" charset="0"/>
              </a:rPr>
              <a:t>If:</a:t>
            </a:r>
          </a:p>
          <a:p>
            <a:pPr marL="0" lvl="1" eaLnBrk="0" fontAlgn="base" hangingPunct="0">
              <a:spcBef>
                <a:spcPts val="900"/>
              </a:spcBef>
              <a:spcAft>
                <a:spcPct val="0"/>
              </a:spcAft>
              <a:buClr>
                <a:srgbClr val="009DDC"/>
              </a:buClr>
              <a:buSzPct val="75000"/>
              <a:defRPr/>
            </a:pPr>
            <a:r>
              <a:rPr lang="en-US" sz="2200" dirty="0">
                <a:solidFill>
                  <a:srgbClr val="231F20"/>
                </a:solidFill>
                <a:latin typeface="Arial Narrow"/>
                <a:ea typeface="ＭＳ Ｐゴシック" charset="0"/>
              </a:rPr>
              <a:t>The food handler has jaundice</a:t>
            </a:r>
          </a:p>
          <a:p>
            <a:pPr marL="0" lvl="1" eaLnBrk="0" fontAlgn="base" hangingPunct="0">
              <a:spcBef>
                <a:spcPct val="0"/>
              </a:spcBef>
              <a:spcAft>
                <a:spcPct val="0"/>
              </a:spcAft>
              <a:buClr>
                <a:srgbClr val="009DDC"/>
              </a:buClr>
              <a:buSzPct val="75000"/>
              <a:defRPr/>
            </a:pPr>
            <a:endParaRPr lang="en-US" sz="2400" b="1" dirty="0">
              <a:solidFill>
                <a:srgbClr val="009DDC"/>
              </a:solidFill>
              <a:latin typeface="Arial Narrow"/>
              <a:ea typeface="ＭＳ Ｐゴシック" charset="0"/>
            </a:endParaRPr>
          </a:p>
          <a:p>
            <a:pPr eaLnBrk="0" fontAlgn="base" hangingPunct="0">
              <a:spcBef>
                <a:spcPct val="0"/>
              </a:spcBef>
              <a:spcAft>
                <a:spcPct val="0"/>
              </a:spcAft>
              <a:buClr>
                <a:srgbClr val="009DDC"/>
              </a:buClr>
              <a:buSzPct val="75000"/>
              <a:defRPr/>
            </a:pPr>
            <a:r>
              <a:rPr lang="en-US" sz="2400" b="1" dirty="0">
                <a:solidFill>
                  <a:srgbClr val="009DDC"/>
                </a:solidFill>
                <a:latin typeface="Arial Narrow"/>
                <a:ea typeface="ＭＳ Ｐゴシック" charset="0"/>
              </a:rPr>
              <a:t>Then:</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000000"/>
                </a:solidFill>
                <a:latin typeface="Arial Narrow"/>
                <a:ea typeface="ＭＳ Ｐゴシック" charset="0"/>
              </a:rPr>
              <a:t>Report the food handler to the regulatory authority</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000000"/>
                </a:solidFill>
                <a:latin typeface="Arial Narrow"/>
                <a:ea typeface="ＭＳ Ｐゴシック" charset="0"/>
              </a:rPr>
              <a:t>Exclude food handlers from the operation if they have jaundice for seven days or less</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Food handlers must have a written release from a </a:t>
            </a:r>
            <a:br>
              <a:rPr lang="en-US" sz="2200" dirty="0">
                <a:solidFill>
                  <a:srgbClr val="231F20"/>
                </a:solidFill>
                <a:latin typeface="Arial Narrow"/>
                <a:ea typeface="ＭＳ Ｐゴシック" charset="0"/>
              </a:rPr>
            </a:br>
            <a:r>
              <a:rPr lang="en-US" sz="2200" dirty="0">
                <a:solidFill>
                  <a:srgbClr val="231F20"/>
                </a:solidFill>
                <a:latin typeface="Arial Narrow"/>
                <a:ea typeface="ＭＳ Ｐゴシック" charset="0"/>
              </a:rPr>
              <a:t>medical practitioner and approval from the regulatory authority before returning to work</a:t>
            </a: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4-20</a:t>
            </a:r>
          </a:p>
        </p:txBody>
      </p:sp>
      <p:sp>
        <p:nvSpPr>
          <p:cNvPr id="6" name="Rectangle 2"/>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Reporting Health Issues</a:t>
            </a:r>
            <a:endParaRPr lang="en-US" dirty="0">
              <a:cs typeface="+mj-cs"/>
            </a:endParaRPr>
          </a:p>
        </p:txBody>
      </p:sp>
    </p:spTree>
    <p:extLst>
      <p:ext uri="{BB962C8B-B14F-4D97-AF65-F5344CB8AC3E}">
        <p14:creationId xmlns:p14="http://schemas.microsoft.com/office/powerpoint/2010/main" val="2556353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fontAlgn="base" hangingPunct="0">
              <a:spcBef>
                <a:spcPct val="50000"/>
              </a:spcBef>
              <a:spcAft>
                <a:spcPct val="25000"/>
              </a:spcAft>
              <a:buClr>
                <a:srgbClr val="000000"/>
              </a:buClr>
              <a:buFont typeface="Symbol" charset="0"/>
              <a:buNone/>
              <a:defRPr/>
            </a:pPr>
            <a:endParaRPr lang="en-US" sz="2000" b="1" dirty="0">
              <a:solidFill>
                <a:srgbClr val="CC0000"/>
              </a:solidFill>
            </a:endParaRPr>
          </a:p>
          <a:p>
            <a:pPr eaLnBrk="0" fontAlgn="base" hangingPunct="0">
              <a:spcBef>
                <a:spcPct val="50000"/>
              </a:spcBef>
              <a:spcAft>
                <a:spcPct val="25000"/>
              </a:spcAft>
              <a:buClr>
                <a:srgbClr val="000000"/>
              </a:buClr>
              <a:buFont typeface="Symbol" charset="0"/>
              <a:buNone/>
              <a:defRPr/>
            </a:pPr>
            <a:endParaRPr lang="en-US" sz="2000" b="1" dirty="0">
              <a:solidFill>
                <a:srgbClr val="CC0000"/>
              </a:solidFill>
            </a:endParaRP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4-21</a:t>
            </a:r>
          </a:p>
        </p:txBody>
      </p:sp>
      <p:sp>
        <p:nvSpPr>
          <p:cNvPr id="11" name="Rectangle 2"/>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Reporting Health Issues</a:t>
            </a:r>
            <a:endParaRPr lang="en-US" dirty="0">
              <a:cs typeface="+mj-cs"/>
            </a:endParaRPr>
          </a:p>
        </p:txBody>
      </p:sp>
      <p:sp>
        <p:nvSpPr>
          <p:cNvPr id="8" name="Rectangle 3"/>
          <p:cNvSpPr>
            <a:spLocks noChangeArrowheads="1"/>
          </p:cNvSpPr>
          <p:nvPr/>
        </p:nvSpPr>
        <p:spPr bwMode="auto">
          <a:xfrm>
            <a:off x="393192" y="1143000"/>
            <a:ext cx="6400800" cy="539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Bef>
                <a:spcPct val="0"/>
              </a:spcBef>
              <a:spcAft>
                <a:spcPct val="0"/>
              </a:spcAft>
              <a:buClr>
                <a:srgbClr val="009DDC"/>
              </a:buClr>
              <a:buSzPct val="75000"/>
              <a:defRPr/>
            </a:pPr>
            <a:r>
              <a:rPr lang="en-US" sz="2400" b="1" dirty="0">
                <a:solidFill>
                  <a:srgbClr val="009DDC"/>
                </a:solidFill>
                <a:latin typeface="Arial Narrow"/>
                <a:ea typeface="ＭＳ Ｐゴシック" charset="0"/>
              </a:rPr>
              <a:t>If:</a:t>
            </a:r>
          </a:p>
          <a:p>
            <a:pPr marL="0" lvl="1" eaLnBrk="0" fontAlgn="base" hangingPunct="0">
              <a:spcBef>
                <a:spcPts val="900"/>
              </a:spcBef>
              <a:spcAft>
                <a:spcPct val="0"/>
              </a:spcAft>
              <a:buClr>
                <a:srgbClr val="009DDC"/>
              </a:buClr>
              <a:buSzPct val="75000"/>
              <a:defRPr/>
            </a:pPr>
            <a:r>
              <a:rPr lang="en-US" sz="2200" dirty="0">
                <a:solidFill>
                  <a:srgbClr val="231F20"/>
                </a:solidFill>
                <a:latin typeface="Arial Narrow"/>
                <a:ea typeface="ＭＳ Ｐゴシック" charset="0"/>
              </a:rPr>
              <a:t>The food handler </a:t>
            </a:r>
            <a:r>
              <a:rPr lang="en-US" sz="2200" dirty="0">
                <a:solidFill>
                  <a:srgbClr val="231F20"/>
                </a:solidFill>
                <a:latin typeface="Arial Narrow"/>
                <a:ea typeface="ＭＳ Ｐゴシック" charset="0"/>
              </a:rPr>
              <a:t>is vomiting or has diarrhea and has been diagnosed with an illness caused by one of these pathogens</a:t>
            </a:r>
            <a:endParaRPr lang="en-US" sz="2200" dirty="0">
              <a:solidFill>
                <a:srgbClr val="231F20"/>
              </a:solidFill>
              <a:latin typeface="Arial Narrow"/>
              <a:ea typeface="ＭＳ Ｐゴシック" charset="0"/>
            </a:endParaRP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Nontyphoidal </a:t>
            </a:r>
            <a:r>
              <a:rPr lang="en-US" sz="2200" i="1" dirty="0">
                <a:solidFill>
                  <a:srgbClr val="231F20"/>
                </a:solidFill>
                <a:latin typeface="Arial Narrow"/>
                <a:ea typeface="ＭＳ Ｐゴシック" charset="0"/>
              </a:rPr>
              <a:t>Salmonella</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Shiga toxin-producing </a:t>
            </a:r>
            <a:r>
              <a:rPr lang="en-US" sz="2200" i="1" dirty="0">
                <a:solidFill>
                  <a:srgbClr val="231F20"/>
                </a:solidFill>
                <a:latin typeface="Arial Narrow"/>
                <a:ea typeface="ＭＳ Ｐゴシック" charset="0"/>
              </a:rPr>
              <a:t>E. coli</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err="1">
                <a:solidFill>
                  <a:srgbClr val="231F20"/>
                </a:solidFill>
                <a:latin typeface="Arial Narrow"/>
                <a:ea typeface="ＭＳ Ｐゴシック" charset="0"/>
              </a:rPr>
              <a:t>Norovirus</a:t>
            </a:r>
            <a:endParaRPr lang="en-US" sz="2200" dirty="0">
              <a:solidFill>
                <a:srgbClr val="231F20"/>
              </a:solidFill>
              <a:latin typeface="Arial Narrow"/>
              <a:ea typeface="ＭＳ Ｐゴシック" charset="0"/>
            </a:endParaRPr>
          </a:p>
          <a:p>
            <a:pPr marL="347472" lvl="1" indent="-347472" eaLnBrk="0" fontAlgn="base" hangingPunct="0">
              <a:spcBef>
                <a:spcPts val="900"/>
              </a:spcBef>
              <a:spcAft>
                <a:spcPct val="0"/>
              </a:spcAft>
              <a:buClr>
                <a:srgbClr val="009DDC"/>
              </a:buClr>
              <a:buSzPct val="75000"/>
              <a:buFont typeface="Wingdings" charset="0"/>
              <a:buChar char="l"/>
              <a:defRPr/>
            </a:pPr>
            <a:r>
              <a:rPr lang="en-US" sz="2200" i="1" dirty="0">
                <a:solidFill>
                  <a:srgbClr val="231F20"/>
                </a:solidFill>
                <a:latin typeface="Arial Narrow"/>
                <a:ea typeface="ＭＳ Ｐゴシック" charset="0"/>
              </a:rPr>
              <a:t>Shigella</a:t>
            </a:r>
            <a:r>
              <a:rPr lang="en-US" sz="2200" dirty="0">
                <a:solidFill>
                  <a:srgbClr val="231F20"/>
                </a:solidFill>
                <a:latin typeface="Arial Narrow"/>
                <a:ea typeface="ＭＳ Ｐゴシック" charset="0"/>
              </a:rPr>
              <a:t> spp.</a:t>
            </a:r>
          </a:p>
          <a:p>
            <a:pPr marL="0" lvl="1" eaLnBrk="0" fontAlgn="base" hangingPunct="0">
              <a:spcBef>
                <a:spcPct val="0"/>
              </a:spcBef>
              <a:spcAft>
                <a:spcPct val="0"/>
              </a:spcAft>
              <a:buClr>
                <a:srgbClr val="009DDC"/>
              </a:buClr>
              <a:buSzPct val="75000"/>
              <a:defRPr/>
            </a:pPr>
            <a:endParaRPr lang="en-US" sz="2400" b="1" dirty="0">
              <a:solidFill>
                <a:srgbClr val="009DDC"/>
              </a:solidFill>
              <a:latin typeface="Arial Narrow"/>
              <a:ea typeface="ＭＳ Ｐゴシック" charset="0"/>
            </a:endParaRPr>
          </a:p>
          <a:p>
            <a:pPr marL="0" lvl="1" eaLnBrk="0" fontAlgn="base" hangingPunct="0">
              <a:spcBef>
                <a:spcPct val="0"/>
              </a:spcBef>
              <a:spcAft>
                <a:spcPct val="0"/>
              </a:spcAft>
              <a:buClr>
                <a:srgbClr val="009DDC"/>
              </a:buClr>
              <a:buSzPct val="75000"/>
              <a:defRPr/>
            </a:pPr>
            <a:r>
              <a:rPr lang="en-US" sz="2400" b="1" dirty="0">
                <a:solidFill>
                  <a:srgbClr val="009DDC"/>
                </a:solidFill>
                <a:latin typeface="Arial Narrow"/>
                <a:ea typeface="ＭＳ Ｐゴシック" charset="0"/>
              </a:rPr>
              <a:t>Then:</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Exclude the food handler from the operation</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Work with the food handler’s medical practitioner and/or the local regulatory authority to decide when the person can go back to work</a:t>
            </a:r>
            <a:endParaRPr lang="en-US" sz="2200" dirty="0">
              <a:solidFill>
                <a:srgbClr val="231F20"/>
              </a:solidFill>
              <a:latin typeface="Arial Narrow"/>
              <a:ea typeface="ＭＳ Ｐゴシック" charset="0"/>
            </a:endParaRPr>
          </a:p>
        </p:txBody>
      </p:sp>
    </p:spTree>
    <p:extLst>
      <p:ext uri="{BB962C8B-B14F-4D97-AF65-F5344CB8AC3E}">
        <p14:creationId xmlns:p14="http://schemas.microsoft.com/office/powerpoint/2010/main" val="878670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Handling Staff Illnesses</a:t>
            </a:r>
          </a:p>
        </p:txBody>
      </p:sp>
      <p:sp>
        <p:nvSpPr>
          <p:cNvPr id="4" name="Rectangle 3"/>
          <p:cNvSpPr>
            <a:spLocks noChangeArrowheads="1"/>
          </p:cNvSpPr>
          <p:nvPr/>
        </p:nvSpPr>
        <p:spPr bwMode="auto">
          <a:xfrm>
            <a:off x="393192" y="1143000"/>
            <a:ext cx="6400800" cy="448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Bef>
                <a:spcPct val="0"/>
              </a:spcBef>
              <a:spcAft>
                <a:spcPct val="0"/>
              </a:spcAft>
              <a:buClr>
                <a:srgbClr val="009DDC"/>
              </a:buClr>
              <a:buSzPct val="75000"/>
              <a:defRPr/>
            </a:pPr>
            <a:r>
              <a:rPr lang="en-US" sz="2400" b="1" dirty="0">
                <a:solidFill>
                  <a:srgbClr val="009DDC"/>
                </a:solidFill>
                <a:latin typeface="Arial Narrow"/>
                <a:ea typeface="ＭＳ Ｐゴシック" charset="0"/>
              </a:rPr>
              <a:t>If:</a:t>
            </a:r>
          </a:p>
          <a:p>
            <a:pPr marL="0" lvl="1" eaLnBrk="0" fontAlgn="base" hangingPunct="0">
              <a:spcBef>
                <a:spcPts val="900"/>
              </a:spcBef>
              <a:spcAft>
                <a:spcPct val="0"/>
              </a:spcAft>
              <a:buClr>
                <a:srgbClr val="009DDC"/>
              </a:buClr>
              <a:buSzPct val="75000"/>
              <a:defRPr/>
            </a:pPr>
            <a:r>
              <a:rPr lang="en-US" sz="2200" dirty="0">
                <a:solidFill>
                  <a:srgbClr val="231F20"/>
                </a:solidFill>
                <a:latin typeface="Arial Narrow"/>
                <a:ea typeface="ＭＳ Ｐゴシック" charset="0"/>
              </a:rPr>
              <a:t>The food handler </a:t>
            </a:r>
            <a:r>
              <a:rPr lang="en-US" sz="2200" dirty="0">
                <a:solidFill>
                  <a:srgbClr val="231F20"/>
                </a:solidFill>
                <a:latin typeface="Arial Narrow"/>
                <a:ea typeface="ＭＳ Ｐゴシック" charset="0"/>
              </a:rPr>
              <a:t>has been diagnosed with an illness caused by one of these pathogens</a:t>
            </a:r>
            <a:endParaRPr lang="en-US" sz="2200" dirty="0">
              <a:solidFill>
                <a:srgbClr val="231F20"/>
              </a:solidFill>
              <a:latin typeface="Arial Narrow"/>
              <a:ea typeface="ＭＳ Ｐゴシック" charset="0"/>
            </a:endParaRP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H</a:t>
            </a:r>
            <a:r>
              <a:rPr lang="en-US" sz="2200" dirty="0">
                <a:solidFill>
                  <a:srgbClr val="231F20"/>
                </a:solidFill>
                <a:latin typeface="Arial Narrow"/>
                <a:ea typeface="ＭＳ Ｐゴシック" charset="0"/>
              </a:rPr>
              <a:t>epatitis A</a:t>
            </a:r>
          </a:p>
          <a:p>
            <a:pPr marL="347472" lvl="1" indent="-347472" eaLnBrk="0" fontAlgn="base" hangingPunct="0">
              <a:spcBef>
                <a:spcPts val="900"/>
              </a:spcBef>
              <a:spcAft>
                <a:spcPct val="0"/>
              </a:spcAft>
              <a:buClr>
                <a:srgbClr val="009DDC"/>
              </a:buClr>
              <a:buSzPct val="75000"/>
              <a:buFont typeface="Wingdings" charset="0"/>
              <a:buChar char="l"/>
              <a:defRPr/>
            </a:pPr>
            <a:r>
              <a:rPr lang="en-US" sz="2200" i="1" dirty="0">
                <a:solidFill>
                  <a:srgbClr val="231F20"/>
                </a:solidFill>
                <a:latin typeface="Arial Narrow"/>
                <a:ea typeface="ＭＳ Ｐゴシック" charset="0"/>
              </a:rPr>
              <a:t>Salmonella</a:t>
            </a:r>
            <a:r>
              <a:rPr lang="en-US" sz="2200" dirty="0">
                <a:solidFill>
                  <a:srgbClr val="231F20"/>
                </a:solidFill>
                <a:latin typeface="Arial Narrow"/>
                <a:ea typeface="ＭＳ Ｐゴシック" charset="0"/>
              </a:rPr>
              <a:t> </a:t>
            </a:r>
            <a:r>
              <a:rPr lang="en-US" sz="2200" dirty="0">
                <a:solidFill>
                  <a:srgbClr val="231F20"/>
                </a:solidFill>
                <a:latin typeface="Arial Narrow"/>
                <a:ea typeface="ＭＳ Ｐゴシック" charset="0"/>
              </a:rPr>
              <a:t>T</a:t>
            </a:r>
            <a:r>
              <a:rPr lang="en-US" sz="2200" dirty="0">
                <a:solidFill>
                  <a:srgbClr val="231F20"/>
                </a:solidFill>
                <a:latin typeface="Arial Narrow"/>
                <a:ea typeface="ＭＳ Ｐゴシック" charset="0"/>
              </a:rPr>
              <a:t>yphi</a:t>
            </a:r>
          </a:p>
          <a:p>
            <a:pPr marL="0" lvl="1" eaLnBrk="0" fontAlgn="base" hangingPunct="0">
              <a:spcBef>
                <a:spcPct val="0"/>
              </a:spcBef>
              <a:spcAft>
                <a:spcPct val="0"/>
              </a:spcAft>
              <a:buClr>
                <a:srgbClr val="009DDC"/>
              </a:buClr>
              <a:buSzPct val="75000"/>
              <a:defRPr/>
            </a:pPr>
            <a:endParaRPr lang="en-US" sz="2400" b="1" dirty="0">
              <a:solidFill>
                <a:srgbClr val="009DDC"/>
              </a:solidFill>
              <a:latin typeface="Arial Narrow"/>
              <a:ea typeface="ＭＳ Ｐゴシック" charset="0"/>
            </a:endParaRPr>
          </a:p>
          <a:p>
            <a:pPr marL="0" lvl="1" eaLnBrk="0" fontAlgn="base" hangingPunct="0">
              <a:spcBef>
                <a:spcPct val="0"/>
              </a:spcBef>
              <a:spcAft>
                <a:spcPct val="0"/>
              </a:spcAft>
              <a:buClr>
                <a:srgbClr val="009DDC"/>
              </a:buClr>
              <a:buSzPct val="75000"/>
              <a:defRPr/>
            </a:pPr>
            <a:r>
              <a:rPr lang="en-US" sz="2400" b="1" dirty="0">
                <a:solidFill>
                  <a:srgbClr val="009DDC"/>
                </a:solidFill>
                <a:latin typeface="Arial Narrow"/>
                <a:ea typeface="ＭＳ Ｐゴシック" charset="0"/>
              </a:rPr>
              <a:t>Then:</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Exclude the food handler from the operation</a:t>
            </a:r>
          </a:p>
          <a:p>
            <a:pPr marL="347472" lvl="1" indent="-347472" eaLnBrk="0" fontAlgn="base" hangingPunct="0">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Work with the food handler’s medical practitioner and/or the local regulatory authority to decide when the person can go back to work</a:t>
            </a:r>
            <a:endParaRPr lang="en-US" sz="2200" dirty="0">
              <a:solidFill>
                <a:srgbClr val="231F20"/>
              </a:solidFill>
              <a:latin typeface="Arial Narrow"/>
              <a:ea typeface="ＭＳ Ｐゴシック" charset="0"/>
            </a:endParaRPr>
          </a:p>
        </p:txBody>
      </p:sp>
      <p:sp>
        <p:nvSpPr>
          <p:cNvPr id="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4-22</a:t>
            </a:r>
          </a:p>
        </p:txBody>
      </p:sp>
    </p:spTree>
    <p:extLst>
      <p:ext uri="{BB962C8B-B14F-4D97-AF65-F5344CB8AC3E}">
        <p14:creationId xmlns:p14="http://schemas.microsoft.com/office/powerpoint/2010/main" val="1184743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197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11"/>
          <p:cNvSpPr>
            <a:spLocks noGrp="1" noChangeArrowheads="1"/>
          </p:cNvSpPr>
          <p:nvPr>
            <p:ph type="title"/>
          </p:nvPr>
        </p:nvSpPr>
        <p:spPr>
          <a:xfrm>
            <a:off x="393700" y="158750"/>
            <a:ext cx="8307388" cy="519113"/>
          </a:xfrm>
        </p:spPr>
        <p:txBody>
          <a:bodyPr/>
          <a:lstStyle/>
          <a:p>
            <a:pPr eaLnBrk="1" hangingPunct="1">
              <a:defRPr/>
            </a:pPr>
            <a:r>
              <a:rPr lang="en-US" dirty="0">
                <a:cs typeface="+mj-cs"/>
              </a:rPr>
              <a:t>The Flow of Food</a:t>
            </a:r>
          </a:p>
        </p:txBody>
      </p:sp>
      <p:sp>
        <p:nvSpPr>
          <p:cNvPr id="109570" name="Rectangle 3"/>
          <p:cNvSpPr>
            <a:spLocks noGrp="1" noChangeArrowheads="1"/>
          </p:cNvSpPr>
          <p:nvPr>
            <p:ph idx="1"/>
          </p:nvPr>
        </p:nvSpPr>
        <p:spPr>
          <a:xfrm>
            <a:off x="393700" y="1143000"/>
            <a:ext cx="6118225" cy="3821113"/>
          </a:xfrm>
        </p:spPr>
        <p:txBody>
          <a:bodyPr/>
          <a:lstStyle/>
          <a:p>
            <a:pPr marL="0" indent="0" eaLnBrk="1" hangingPunct="1">
              <a:defRPr/>
            </a:pPr>
            <a:r>
              <a:rPr lang="en-US" dirty="0">
                <a:cs typeface="+mn-cs"/>
              </a:rPr>
              <a:t>To keep food safe throughout the flow of food:</a:t>
            </a:r>
          </a:p>
          <a:p>
            <a:pPr marL="347472" lvl="1" indent="-347472" eaLnBrk="1" hangingPunct="1">
              <a:defRPr/>
            </a:pPr>
            <a:r>
              <a:rPr lang="en-US" dirty="0"/>
              <a:t>Prevent cross-contamination</a:t>
            </a:r>
          </a:p>
          <a:p>
            <a:pPr marL="347472" lvl="1" indent="-347472" eaLnBrk="1" hangingPunct="1">
              <a:defRPr/>
            </a:pPr>
            <a:r>
              <a:rPr lang="en-US" dirty="0"/>
              <a:t>Prevent time-temperature </a:t>
            </a:r>
            <a:r>
              <a:rPr lang="en-US" dirty="0" smtClean="0"/>
              <a:t>abuse</a:t>
            </a:r>
            <a:endParaRPr lang="en-US" dirty="0"/>
          </a:p>
          <a:p>
            <a:pPr marL="571500" lvl="1" indent="-457200" eaLnBrk="1" hangingPunct="1">
              <a:defRPr/>
            </a:pPr>
            <a:endParaRPr lang="en-US" dirty="0"/>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5</a:t>
            </a:r>
            <a:r>
              <a:rPr lang="en-US" sz="1200" b="0" dirty="0" smtClean="0">
                <a:solidFill>
                  <a:srgbClr val="000000"/>
                </a:solidFill>
              </a:rPr>
              <a:t>-2</a:t>
            </a:r>
          </a:p>
        </p:txBody>
      </p:sp>
      <p:pic>
        <p:nvPicPr>
          <p:cNvPr id="187397" name="Picture 1" descr="6e_c04_02_Flow of Food_01.jpg"/>
          <p:cNvPicPr>
            <a:picLocks noChangeAspect="1"/>
          </p:cNvPicPr>
          <p:nvPr/>
        </p:nvPicPr>
        <p:blipFill>
          <a:blip r:embed="rId3" cstate="email">
            <a:extLst>
              <a:ext uri="{28A0092B-C50C-407E-A947-70E740481C1C}">
                <a14:useLocalDpi xmlns:a14="http://schemas.microsoft.com/office/drawing/2010/main" val="0"/>
              </a:ext>
            </a:extLst>
          </a:blip>
          <a:srcRect r="63387" b="-273"/>
          <a:stretch>
            <a:fillRect/>
          </a:stretch>
        </p:blipFill>
        <p:spPr bwMode="auto">
          <a:xfrm>
            <a:off x="6951663" y="1214438"/>
            <a:ext cx="167322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894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8"/>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Cross-Contamination</a:t>
            </a:r>
            <a:endParaRPr lang="en-US" dirty="0">
              <a:cs typeface="+mj-cs"/>
            </a:endParaRPr>
          </a:p>
        </p:txBody>
      </p:sp>
      <p:sp>
        <p:nvSpPr>
          <p:cNvPr id="110594" name="Rectangle 3"/>
          <p:cNvSpPr>
            <a:spLocks noGrp="1" noChangeArrowheads="1"/>
          </p:cNvSpPr>
          <p:nvPr>
            <p:ph idx="1"/>
          </p:nvPr>
        </p:nvSpPr>
        <p:spPr>
          <a:xfrm>
            <a:off x="393700" y="1143000"/>
            <a:ext cx="5891213" cy="3821113"/>
          </a:xfrm>
        </p:spPr>
        <p:txBody>
          <a:bodyPr/>
          <a:lstStyle/>
          <a:p>
            <a:pPr marL="0" indent="0" eaLnBrk="1" hangingPunct="1">
              <a:defRPr/>
            </a:pPr>
            <a:r>
              <a:rPr lang="en-US" dirty="0">
                <a:cs typeface="+mn-cs"/>
              </a:rPr>
              <a:t>Separate </a:t>
            </a:r>
            <a:r>
              <a:rPr lang="en-US" dirty="0" smtClean="0">
                <a:cs typeface="+mn-cs"/>
              </a:rPr>
              <a:t>equipment:</a:t>
            </a:r>
            <a:endParaRPr lang="en-US" dirty="0">
              <a:cs typeface="+mn-cs"/>
            </a:endParaRPr>
          </a:p>
          <a:p>
            <a:pPr marL="347472" lvl="1" indent="-347472" eaLnBrk="1" hangingPunct="1">
              <a:defRPr/>
            </a:pPr>
            <a:r>
              <a:rPr lang="en-US" dirty="0">
                <a:solidFill>
                  <a:srgbClr val="000000"/>
                </a:solidFill>
              </a:rPr>
              <a:t>Use separate equipment for each type of food</a:t>
            </a:r>
          </a:p>
          <a:p>
            <a:pPr marL="0" indent="0" eaLnBrk="1" hangingPunct="1">
              <a:defRPr/>
            </a:pPr>
            <a:r>
              <a:rPr lang="en-US" dirty="0">
                <a:cs typeface="+mn-cs"/>
              </a:rPr>
              <a:t>Clean and </a:t>
            </a:r>
            <a:r>
              <a:rPr lang="en-US" dirty="0" smtClean="0">
                <a:cs typeface="+mn-cs"/>
              </a:rPr>
              <a:t>sanitize:</a:t>
            </a:r>
            <a:endParaRPr lang="en-US" dirty="0">
              <a:cs typeface="+mn-cs"/>
            </a:endParaRPr>
          </a:p>
          <a:p>
            <a:pPr marL="347472" lvl="1" indent="-347472" eaLnBrk="1" hangingPunct="1">
              <a:defRPr/>
            </a:pPr>
            <a:r>
              <a:rPr lang="en-US" dirty="0">
                <a:solidFill>
                  <a:srgbClr val="000000"/>
                </a:solidFill>
              </a:rPr>
              <a:t>Clean and sanitize all work surfaces, equipment, and utensils after each task</a:t>
            </a:r>
          </a:p>
          <a:p>
            <a:pPr marL="0" indent="0" eaLnBrk="1" hangingPunct="1">
              <a:defRPr/>
            </a:pPr>
            <a:endParaRPr lang="en-US" dirty="0">
              <a:solidFill>
                <a:srgbClr val="000000"/>
              </a:solidFill>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5</a:t>
            </a:r>
            <a:r>
              <a:rPr lang="en-US" sz="1200" b="0" dirty="0" smtClean="0">
                <a:solidFill>
                  <a:srgbClr val="000000"/>
                </a:solidFill>
              </a:rPr>
              <a:t>-3</a:t>
            </a:r>
          </a:p>
        </p:txBody>
      </p:sp>
      <p:pic>
        <p:nvPicPr>
          <p:cNvPr id="188421" name="Picture 1" descr="6e_c04_03_cuttingproduce_FN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7800" y="1243013"/>
            <a:ext cx="2097088"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190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11"/>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Cross-Contamination</a:t>
            </a:r>
            <a:endParaRPr lang="en-US" dirty="0">
              <a:cs typeface="+mj-cs"/>
            </a:endParaRPr>
          </a:p>
        </p:txBody>
      </p:sp>
      <p:sp>
        <p:nvSpPr>
          <p:cNvPr id="111618" name="Rectangle 3"/>
          <p:cNvSpPr>
            <a:spLocks noGrp="1" noChangeArrowheads="1"/>
          </p:cNvSpPr>
          <p:nvPr>
            <p:ph idx="1"/>
          </p:nvPr>
        </p:nvSpPr>
        <p:spPr>
          <a:xfrm>
            <a:off x="393700" y="1143000"/>
            <a:ext cx="5089525" cy="3756025"/>
          </a:xfrm>
        </p:spPr>
        <p:txBody>
          <a:bodyPr/>
          <a:lstStyle/>
          <a:p>
            <a:pPr marL="0" indent="0" eaLnBrk="1" hangingPunct="1">
              <a:defRPr/>
            </a:pPr>
            <a:r>
              <a:rPr lang="en-US" dirty="0">
                <a:cs typeface="+mn-cs"/>
              </a:rPr>
              <a:t>Prep food at different </a:t>
            </a:r>
            <a:r>
              <a:rPr lang="en-US" dirty="0" smtClean="0">
                <a:cs typeface="+mn-cs"/>
              </a:rPr>
              <a:t>times:</a:t>
            </a:r>
            <a:endParaRPr lang="en-US" dirty="0">
              <a:cs typeface="+mn-cs"/>
            </a:endParaRPr>
          </a:p>
          <a:p>
            <a:pPr marL="347472" lvl="1" indent="-347472" eaLnBrk="1" hangingPunct="1">
              <a:defRPr/>
            </a:pPr>
            <a:r>
              <a:rPr lang="en-US" dirty="0">
                <a:solidFill>
                  <a:srgbClr val="000000"/>
                </a:solidFill>
              </a:rPr>
              <a:t>Prepare raw meat, fish, and poultry at different times than ready-to-eat food (when using the same prep table)</a:t>
            </a:r>
          </a:p>
          <a:p>
            <a:pPr marL="0" indent="0" eaLnBrk="1" hangingPunct="1">
              <a:defRPr/>
            </a:pPr>
            <a:r>
              <a:rPr lang="en-US" dirty="0">
                <a:cs typeface="+mn-cs"/>
              </a:rPr>
              <a:t>Buy prepared </a:t>
            </a:r>
            <a:r>
              <a:rPr lang="en-US" dirty="0" smtClean="0">
                <a:cs typeface="+mn-cs"/>
              </a:rPr>
              <a:t>food:</a:t>
            </a:r>
            <a:endParaRPr lang="en-US" dirty="0">
              <a:cs typeface="+mn-cs"/>
            </a:endParaRPr>
          </a:p>
          <a:p>
            <a:pPr marL="347472" lvl="1" indent="-347472" eaLnBrk="1" hangingPunct="1">
              <a:defRPr/>
            </a:pPr>
            <a:r>
              <a:rPr lang="en-US" dirty="0"/>
              <a:t>Buy food items that </a:t>
            </a:r>
            <a:r>
              <a:rPr lang="en-US" dirty="0" smtClean="0"/>
              <a:t>do not </a:t>
            </a:r>
            <a:r>
              <a:rPr lang="en-US" dirty="0"/>
              <a:t>require much prepping or </a:t>
            </a:r>
            <a:r>
              <a:rPr lang="en-US" dirty="0" smtClean="0"/>
              <a:t>handling</a:t>
            </a:r>
            <a:endParaRPr lang="en-US" dirty="0"/>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5</a:t>
            </a:r>
            <a:r>
              <a:rPr lang="en-US" sz="1200" b="0" dirty="0" smtClean="0">
                <a:solidFill>
                  <a:srgbClr val="000000"/>
                </a:solidFill>
              </a:rPr>
              <a:t>-4</a:t>
            </a:r>
          </a:p>
        </p:txBody>
      </p:sp>
      <p:pic>
        <p:nvPicPr>
          <p:cNvPr id="189445" name="Picture 1" descr="6e_c04_03_prepreppe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557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10"/>
          <p:cNvSpPr>
            <a:spLocks noGrp="1" noChangeArrowheads="1"/>
          </p:cNvSpPr>
          <p:nvPr>
            <p:ph type="title"/>
          </p:nvPr>
        </p:nvSpPr>
        <p:spPr>
          <a:xfrm>
            <a:off x="393700" y="158750"/>
            <a:ext cx="8240713" cy="519113"/>
          </a:xfrm>
        </p:spPr>
        <p:txBody>
          <a:bodyPr/>
          <a:lstStyle/>
          <a:p>
            <a:pPr eaLnBrk="1" hangingPunct="1">
              <a:defRPr/>
            </a:pPr>
            <a:r>
              <a:rPr lang="en-US" dirty="0" smtClean="0">
                <a:cs typeface="+mj-cs"/>
              </a:rPr>
              <a:t>Avoiding Time-Temperature </a:t>
            </a:r>
            <a:r>
              <a:rPr lang="en-US" dirty="0">
                <a:cs typeface="+mj-cs"/>
              </a:rPr>
              <a:t>Abuse</a:t>
            </a:r>
          </a:p>
        </p:txBody>
      </p:sp>
      <p:sp>
        <p:nvSpPr>
          <p:cNvPr id="112642" name="Rectangle 3"/>
          <p:cNvSpPr>
            <a:spLocks noGrp="1" noChangeArrowheads="1"/>
          </p:cNvSpPr>
          <p:nvPr>
            <p:ph idx="1"/>
          </p:nvPr>
        </p:nvSpPr>
        <p:spPr>
          <a:xfrm>
            <a:off x="393700" y="1143000"/>
            <a:ext cx="5408613" cy="5232400"/>
          </a:xfrm>
        </p:spPr>
        <p:txBody>
          <a:bodyPr/>
          <a:lstStyle/>
          <a:p>
            <a:pPr marL="0" indent="0" eaLnBrk="1" hangingPunct="1"/>
            <a:r>
              <a:rPr lang="en-US">
                <a:latin typeface="Arial Narrow" charset="0"/>
              </a:rPr>
              <a:t>Time-temperature control:</a:t>
            </a:r>
          </a:p>
          <a:p>
            <a:pPr lvl="1" eaLnBrk="1" hangingPunct="1"/>
            <a:r>
              <a:rPr lang="en-US">
                <a:solidFill>
                  <a:srgbClr val="000000"/>
                </a:solidFill>
                <a:latin typeface="Arial Narrow" charset="0"/>
              </a:rPr>
              <a:t>Food held in the range of 41</a:t>
            </a:r>
            <a:r>
              <a:rPr lang="en-US">
                <a:latin typeface="Courier New" charset="0"/>
                <a:ea typeface="ヒラギノ角ゴ Pro W3" charset="0"/>
                <a:cs typeface="Courier New" charset="0"/>
              </a:rPr>
              <a:t>°</a:t>
            </a:r>
            <a:r>
              <a:rPr lang="en-US">
                <a:solidFill>
                  <a:srgbClr val="000000"/>
                </a:solidFill>
                <a:latin typeface="Arial Narrow" charset="0"/>
              </a:rPr>
              <a:t>F and 135</a:t>
            </a:r>
            <a:r>
              <a:rPr lang="en-US">
                <a:latin typeface="Courier New" charset="0"/>
                <a:ea typeface="ヒラギノ角ゴ Pro W3" charset="0"/>
                <a:cs typeface="Courier New" charset="0"/>
              </a:rPr>
              <a:t>°</a:t>
            </a:r>
            <a:r>
              <a:rPr lang="en-US">
                <a:solidFill>
                  <a:srgbClr val="000000"/>
                </a:solidFill>
                <a:latin typeface="Arial Narrow" charset="0"/>
              </a:rPr>
              <a:t>F (5</a:t>
            </a:r>
            <a:r>
              <a:rPr lang="en-US">
                <a:latin typeface="Courier New" charset="0"/>
                <a:ea typeface="ヒラギノ角ゴ Pro W3" charset="0"/>
                <a:cs typeface="Courier New" charset="0"/>
              </a:rPr>
              <a:t>°</a:t>
            </a:r>
            <a:r>
              <a:rPr lang="en-US">
                <a:solidFill>
                  <a:srgbClr val="000000"/>
                </a:solidFill>
                <a:latin typeface="Arial Narrow" charset="0"/>
              </a:rPr>
              <a:t>C and 57</a:t>
            </a:r>
            <a:r>
              <a:rPr lang="en-US">
                <a:latin typeface="Courier New" charset="0"/>
                <a:ea typeface="ヒラギノ角ゴ Pro W3" charset="0"/>
                <a:cs typeface="Courier New" charset="0"/>
              </a:rPr>
              <a:t>°</a:t>
            </a:r>
            <a:r>
              <a:rPr lang="en-US">
                <a:solidFill>
                  <a:srgbClr val="000000"/>
                </a:solidFill>
                <a:latin typeface="Arial Narrow" charset="0"/>
              </a:rPr>
              <a:t>C) has been time-temperature abused </a:t>
            </a:r>
          </a:p>
          <a:p>
            <a:pPr lvl="1" eaLnBrk="1" hangingPunct="1"/>
            <a:r>
              <a:rPr lang="en-US">
                <a:solidFill>
                  <a:srgbClr val="000000"/>
                </a:solidFill>
                <a:latin typeface="Arial Narrow" charset="0"/>
              </a:rPr>
              <a:t>Food has been time-temperature abused whenever it is handled in the following ways</a:t>
            </a:r>
          </a:p>
          <a:p>
            <a:pPr lvl="2" eaLnBrk="1" hangingPunct="1"/>
            <a:r>
              <a:rPr lang="en-US">
                <a:solidFill>
                  <a:srgbClr val="000000"/>
                </a:solidFill>
                <a:latin typeface="Arial Narrow" charset="0"/>
              </a:rPr>
              <a:t>Cooked to the wrong internal temperature</a:t>
            </a:r>
          </a:p>
          <a:p>
            <a:pPr lvl="2" eaLnBrk="1" hangingPunct="1"/>
            <a:r>
              <a:rPr lang="en-US">
                <a:solidFill>
                  <a:srgbClr val="000000"/>
                </a:solidFill>
                <a:latin typeface="Arial Narrow" charset="0"/>
              </a:rPr>
              <a:t>Held at the wrong temperature</a:t>
            </a:r>
          </a:p>
          <a:p>
            <a:pPr lvl="2" eaLnBrk="1" hangingPunct="1"/>
            <a:r>
              <a:rPr lang="en-US">
                <a:solidFill>
                  <a:srgbClr val="000000"/>
                </a:solidFill>
                <a:latin typeface="Arial Narrow" charset="0"/>
              </a:rPr>
              <a:t>Cooked or reheated incorrectly</a:t>
            </a: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5</a:t>
            </a:r>
            <a:r>
              <a:rPr lang="en-US" sz="1200" b="0" dirty="0" smtClean="0">
                <a:solidFill>
                  <a:srgbClr val="000000"/>
                </a:solidFill>
              </a:rPr>
              <a:t>-5</a:t>
            </a:r>
          </a:p>
        </p:txBody>
      </p:sp>
      <p:pic>
        <p:nvPicPr>
          <p:cNvPr id="190469" name="Picture 5" descr="6e_c04_04_Temperature_L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91213" y="1243013"/>
            <a:ext cx="27432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495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title"/>
          </p:nvPr>
        </p:nvSpPr>
        <p:spPr>
          <a:xfrm>
            <a:off x="393700" y="158750"/>
            <a:ext cx="8240713" cy="519113"/>
          </a:xfrm>
        </p:spPr>
        <p:txBody>
          <a:bodyPr/>
          <a:lstStyle/>
          <a:p>
            <a:pPr eaLnBrk="1" hangingPunct="1">
              <a:defRPr/>
            </a:pPr>
            <a:r>
              <a:rPr lang="en-US" dirty="0" smtClean="0">
                <a:cs typeface="+mj-cs"/>
              </a:rPr>
              <a:t>Avoiding Time-Temperature </a:t>
            </a:r>
            <a:r>
              <a:rPr lang="en-US" dirty="0">
                <a:cs typeface="+mj-cs"/>
              </a:rPr>
              <a:t>Abuse</a:t>
            </a:r>
          </a:p>
        </p:txBody>
      </p:sp>
      <p:sp>
        <p:nvSpPr>
          <p:cNvPr id="113666" name="Rectangle 3"/>
          <p:cNvSpPr>
            <a:spLocks noGrp="1" noChangeArrowheads="1"/>
          </p:cNvSpPr>
          <p:nvPr>
            <p:ph idx="1"/>
          </p:nvPr>
        </p:nvSpPr>
        <p:spPr>
          <a:xfrm>
            <a:off x="393700" y="1143000"/>
            <a:ext cx="5008563" cy="5232400"/>
          </a:xfrm>
        </p:spPr>
        <p:txBody>
          <a:bodyPr/>
          <a:lstStyle/>
          <a:p>
            <a:pPr marL="0" indent="0" eaLnBrk="1" hangingPunct="1">
              <a:defRPr/>
            </a:pPr>
            <a:r>
              <a:rPr lang="en-US" dirty="0">
                <a:cs typeface="+mn-cs"/>
              </a:rPr>
              <a:t>Avoid time-temperature </a:t>
            </a:r>
            <a:r>
              <a:rPr lang="en-US" dirty="0" smtClean="0">
                <a:cs typeface="+mn-cs"/>
              </a:rPr>
              <a:t>abuse:</a:t>
            </a:r>
            <a:endParaRPr lang="en-US" dirty="0">
              <a:cs typeface="+mn-cs"/>
            </a:endParaRPr>
          </a:p>
          <a:p>
            <a:pPr marL="347472" lvl="1" indent="-347472" eaLnBrk="1" hangingPunct="1">
              <a:defRPr/>
            </a:pPr>
            <a:r>
              <a:rPr lang="en-US" dirty="0">
                <a:solidFill>
                  <a:srgbClr val="000000"/>
                </a:solidFill>
              </a:rPr>
              <a:t>Monitor time and temperature</a:t>
            </a:r>
          </a:p>
          <a:p>
            <a:pPr marL="347472" lvl="1" indent="-347472" eaLnBrk="1" hangingPunct="1">
              <a:defRPr/>
            </a:pPr>
            <a:r>
              <a:rPr lang="en-US" dirty="0">
                <a:solidFill>
                  <a:srgbClr val="000000"/>
                </a:solidFill>
              </a:rPr>
              <a:t>Make sure the correct kinds of thermometers are </a:t>
            </a:r>
            <a:r>
              <a:rPr lang="en-US" dirty="0" smtClean="0">
                <a:solidFill>
                  <a:srgbClr val="000000"/>
                </a:solidFill>
              </a:rPr>
              <a:t>available</a:t>
            </a:r>
            <a:endParaRPr lang="en-US" dirty="0">
              <a:solidFill>
                <a:srgbClr val="000000"/>
              </a:solidFill>
            </a:endParaRPr>
          </a:p>
          <a:p>
            <a:pPr marL="347472" lvl="1" indent="-347472" eaLnBrk="1" hangingPunct="1">
              <a:defRPr/>
            </a:pPr>
            <a:r>
              <a:rPr lang="en-US" dirty="0">
                <a:solidFill>
                  <a:srgbClr val="000000"/>
                </a:solidFill>
              </a:rPr>
              <a:t>Regularly record temperatures and the times they are taken</a:t>
            </a:r>
          </a:p>
          <a:p>
            <a:pPr marL="347472" lvl="1" indent="-347472" eaLnBrk="1" hangingPunct="1">
              <a:defRPr/>
            </a:pPr>
            <a:r>
              <a:rPr lang="en-US" dirty="0">
                <a:solidFill>
                  <a:srgbClr val="000000"/>
                </a:solidFill>
              </a:rPr>
              <a:t>Minimize the time that food spends in the temperature danger zone</a:t>
            </a:r>
          </a:p>
          <a:p>
            <a:pPr marL="347472" lvl="1" indent="-347472" eaLnBrk="1" hangingPunct="1">
              <a:defRPr/>
            </a:pPr>
            <a:r>
              <a:rPr lang="en-US" dirty="0">
                <a:solidFill>
                  <a:srgbClr val="000000"/>
                </a:solidFill>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5</a:t>
            </a:r>
            <a:r>
              <a:rPr lang="en-US" sz="1200" b="0" dirty="0" smtClean="0">
                <a:solidFill>
                  <a:srgbClr val="000000"/>
                </a:solidFill>
              </a:rPr>
              <a:t>-6</a:t>
            </a:r>
          </a:p>
        </p:txBody>
      </p:sp>
      <p:pic>
        <p:nvPicPr>
          <p:cNvPr id="191493" name="Picture 1" descr="6e_c04_04_record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883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5"/>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Choosing the Correct Thermometer</a:t>
            </a:r>
            <a:endParaRPr lang="en-US" dirty="0">
              <a:cs typeface="+mj-cs"/>
            </a:endParaRPr>
          </a:p>
        </p:txBody>
      </p:sp>
      <p:sp>
        <p:nvSpPr>
          <p:cNvPr id="114690" name="Rectangle 3"/>
          <p:cNvSpPr>
            <a:spLocks noGrp="1" noChangeArrowheads="1"/>
          </p:cNvSpPr>
          <p:nvPr>
            <p:ph idx="1"/>
          </p:nvPr>
        </p:nvSpPr>
        <p:spPr>
          <a:xfrm>
            <a:off x="393700" y="1143000"/>
            <a:ext cx="6400800" cy="431800"/>
          </a:xfrm>
        </p:spPr>
        <p:txBody>
          <a:bodyPr/>
          <a:lstStyle/>
          <a:p>
            <a:pPr eaLnBrk="1" hangingPunct="1">
              <a:defRPr/>
            </a:pPr>
            <a:r>
              <a:rPr lang="en-US" dirty="0">
                <a:cs typeface="+mn-cs"/>
              </a:rPr>
              <a:t>Bimetallic </a:t>
            </a:r>
            <a:r>
              <a:rPr lang="en-US" dirty="0" smtClean="0">
                <a:cs typeface="+mn-cs"/>
              </a:rPr>
              <a:t>stemmed thermometer</a:t>
            </a:r>
            <a:endParaRPr lang="en-US" dirty="0">
              <a:cs typeface="+mn-cs"/>
            </a:endParaRP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5</a:t>
            </a:r>
            <a:r>
              <a:rPr lang="en-US" sz="1200" b="0" dirty="0" smtClean="0">
                <a:solidFill>
                  <a:srgbClr val="000000"/>
                </a:solidFill>
              </a:rPr>
              <a:t>-7</a:t>
            </a:r>
          </a:p>
        </p:txBody>
      </p:sp>
      <p:pic>
        <p:nvPicPr>
          <p:cNvPr id="192517" name="Picture 6" descr="6e_c04_06_thermometer_L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02325" y="1243013"/>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215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How Food Handlers Can Contaminate Food</a:t>
            </a:r>
          </a:p>
        </p:txBody>
      </p:sp>
      <p:sp>
        <p:nvSpPr>
          <p:cNvPr id="89091" name="Rectangle 3"/>
          <p:cNvSpPr>
            <a:spLocks noGrp="1" noChangeArrowheads="1"/>
          </p:cNvSpPr>
          <p:nvPr>
            <p:ph idx="1"/>
          </p:nvPr>
        </p:nvSpPr>
        <p:spPr>
          <a:xfrm>
            <a:off x="390525" y="1143000"/>
            <a:ext cx="4787900" cy="5257800"/>
          </a:xfrm>
        </p:spPr>
        <p:txBody>
          <a:bodyPr/>
          <a:lstStyle/>
          <a:p>
            <a:pPr marL="0" indent="0" eaLnBrk="1" hangingPunct="1"/>
            <a:r>
              <a:rPr lang="en-US">
                <a:latin typeface="Arial Narrow" charset="0"/>
              </a:rPr>
              <a:t>Food handlers can contaminate food when they:</a:t>
            </a:r>
          </a:p>
          <a:p>
            <a:pPr marL="342900" lvl="1" indent="-342900" eaLnBrk="1" hangingPunct="1"/>
            <a:r>
              <a:rPr lang="en-US">
                <a:solidFill>
                  <a:srgbClr val="000000"/>
                </a:solidFill>
                <a:latin typeface="Arial Narrow" charset="0"/>
                <a:ea typeface="ヒラギノ角ゴ Pro W3" charset="0"/>
                <a:cs typeface="Arial Narrow" charset="0"/>
              </a:rPr>
              <a:t>Have a foodborne illness</a:t>
            </a:r>
            <a:r>
              <a:rPr lang="en-US">
                <a:latin typeface="Arial Narrow" charset="0"/>
                <a:ea typeface="ヒラギノ角ゴ Pro W3" charset="0"/>
                <a:cs typeface="Arial Narrow" charset="0"/>
              </a:rPr>
              <a:t> </a:t>
            </a:r>
          </a:p>
          <a:p>
            <a:pPr marL="342900" lvl="1" indent="-342900" eaLnBrk="1" hangingPunct="1"/>
            <a:r>
              <a:rPr lang="en-US">
                <a:solidFill>
                  <a:srgbClr val="000000"/>
                </a:solidFill>
                <a:latin typeface="Arial Narrow" charset="0"/>
                <a:ea typeface="ヒラギノ角ゴ Pro W3" charset="0"/>
                <a:cs typeface="Arial Narrow" charset="0"/>
              </a:rPr>
              <a:t>Have symptoms such as diarrhea, vomiting, or jaundice—a yellowing of the eyes or skin</a:t>
            </a:r>
          </a:p>
          <a:p>
            <a:pPr marL="342900" lvl="1" indent="-342900" eaLnBrk="1" hangingPunct="1"/>
            <a:r>
              <a:rPr lang="en-US">
                <a:solidFill>
                  <a:srgbClr val="000000"/>
                </a:solidFill>
                <a:latin typeface="Arial Narrow" charset="0"/>
                <a:ea typeface="ヒラギノ角ゴ Pro W3" charset="0"/>
                <a:cs typeface="Arial Narrow" charset="0"/>
              </a:rPr>
              <a:t>Have wounds that contain a pathogen</a:t>
            </a:r>
          </a:p>
          <a:p>
            <a:pPr marL="342900" lvl="1" indent="-342900" eaLnBrk="1" hangingPunct="1"/>
            <a:r>
              <a:rPr lang="en-US">
                <a:solidFill>
                  <a:srgbClr val="000000"/>
                </a:solidFill>
                <a:latin typeface="Arial Narrow" charset="0"/>
                <a:ea typeface="ヒラギノ角ゴ Pro W3" charset="0"/>
                <a:cs typeface="Arial Narrow" charset="0"/>
              </a:rPr>
              <a:t>Sneeze or cough</a:t>
            </a:r>
          </a:p>
          <a:p>
            <a:pPr marL="342900" lvl="1" indent="-342900" eaLnBrk="1" hangingPunct="1"/>
            <a:r>
              <a:rPr lang="en-US">
                <a:solidFill>
                  <a:srgbClr val="000000"/>
                </a:solidFill>
                <a:latin typeface="Arial Narrow" charset="0"/>
                <a:ea typeface="ヒラギノ角ゴ Pro W3" charset="0"/>
                <a:cs typeface="Arial Narrow" charset="0"/>
              </a:rPr>
              <a:t>Have contact with a person who is sick</a:t>
            </a:r>
          </a:p>
          <a:p>
            <a:pPr marL="342900" lvl="1" indent="-342900" eaLnBrk="1" hangingPunct="1"/>
            <a:r>
              <a:rPr lang="en-US">
                <a:solidFill>
                  <a:srgbClr val="000000"/>
                </a:solidFill>
                <a:latin typeface="Arial Narrow" charset="0"/>
                <a:ea typeface="ヒラギノ角ゴ Pro W3" charset="0"/>
                <a:cs typeface="Arial Narrow" charset="0"/>
              </a:rPr>
              <a:t>Touch anything that may contaminate their hands and do not wash them</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4-3</a:t>
            </a:r>
          </a:p>
        </p:txBody>
      </p:sp>
      <p:pic>
        <p:nvPicPr>
          <p:cNvPr id="166917" name="Picture 1" descr="6e_c03_02_smok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543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Choosing the Correct Thermometer</a:t>
            </a:r>
            <a:endParaRPr lang="en-US" dirty="0">
              <a:cs typeface="+mj-cs"/>
            </a:endParaRPr>
          </a:p>
        </p:txBody>
      </p:sp>
      <p:sp>
        <p:nvSpPr>
          <p:cNvPr id="115714" name="Rectangle 3"/>
          <p:cNvSpPr>
            <a:spLocks noGrp="1" noChangeArrowheads="1"/>
          </p:cNvSpPr>
          <p:nvPr>
            <p:ph idx="1"/>
          </p:nvPr>
        </p:nvSpPr>
        <p:spPr>
          <a:xfrm>
            <a:off x="393700" y="1143000"/>
            <a:ext cx="5943600" cy="4711700"/>
          </a:xfrm>
        </p:spPr>
        <p:txBody>
          <a:bodyPr/>
          <a:lstStyle/>
          <a:p>
            <a:pPr marL="0" indent="0" eaLnBrk="1" hangingPunct="1">
              <a:defRPr/>
            </a:pPr>
            <a:r>
              <a:rPr lang="en-US" dirty="0">
                <a:cs typeface="+mn-cs"/>
              </a:rPr>
              <a:t>Thermocouples and </a:t>
            </a:r>
            <a:r>
              <a:rPr lang="en-US" dirty="0" smtClean="0">
                <a:cs typeface="+mn-cs"/>
              </a:rPr>
              <a:t>thermistors:</a:t>
            </a:r>
            <a:endParaRPr lang="en-US" sz="2000" i="1" dirty="0">
              <a:cs typeface="+mn-cs"/>
            </a:endParaRPr>
          </a:p>
          <a:p>
            <a:pPr marL="347472" lvl="1" indent="-347472" eaLnBrk="1" hangingPunct="1">
              <a:defRPr/>
            </a:pPr>
            <a:r>
              <a:rPr lang="en-US" dirty="0">
                <a:solidFill>
                  <a:srgbClr val="000000"/>
                </a:solidFill>
              </a:rPr>
              <a:t>Measure temperature through a metal probe</a:t>
            </a:r>
          </a:p>
          <a:p>
            <a:pPr marL="347472" lvl="1" indent="-347472" eaLnBrk="1" hangingPunct="1">
              <a:defRPr/>
            </a:pPr>
            <a:r>
              <a:rPr lang="en-US" dirty="0">
                <a:solidFill>
                  <a:srgbClr val="000000"/>
                </a:solidFill>
              </a:rPr>
              <a:t>Display temperatures digitally</a:t>
            </a:r>
          </a:p>
          <a:p>
            <a:pPr marL="347472" lvl="1" indent="-347472" eaLnBrk="1" hangingPunct="1">
              <a:defRPr/>
            </a:pPr>
            <a:r>
              <a:rPr lang="en-US" dirty="0">
                <a:solidFill>
                  <a:srgbClr val="000000"/>
                </a:solidFill>
              </a:rPr>
              <a:t>Come with interchangeable probes</a:t>
            </a:r>
          </a:p>
          <a:p>
            <a:pPr marL="694944" lvl="2" indent="-347472" eaLnBrk="1" hangingPunct="1">
              <a:defRPr/>
            </a:pPr>
            <a:r>
              <a:rPr lang="en-US" dirty="0">
                <a:solidFill>
                  <a:srgbClr val="000000"/>
                </a:solidFill>
              </a:rPr>
              <a:t>Immersion probe</a:t>
            </a:r>
          </a:p>
          <a:p>
            <a:pPr marL="694944" lvl="2" indent="-347472" eaLnBrk="1" hangingPunct="1">
              <a:defRPr/>
            </a:pPr>
            <a:r>
              <a:rPr lang="en-US" dirty="0">
                <a:solidFill>
                  <a:srgbClr val="000000"/>
                </a:solidFill>
              </a:rPr>
              <a:t>Surface probe</a:t>
            </a:r>
          </a:p>
          <a:p>
            <a:pPr marL="694944" lvl="2" indent="-347472" eaLnBrk="1" hangingPunct="1">
              <a:defRPr/>
            </a:pPr>
            <a:r>
              <a:rPr lang="en-US" dirty="0">
                <a:solidFill>
                  <a:srgbClr val="000000"/>
                </a:solidFill>
              </a:rPr>
              <a:t>Penetration probe</a:t>
            </a:r>
          </a:p>
          <a:p>
            <a:pPr marL="694944" lvl="2" indent="-347472" eaLnBrk="1" hangingPunct="1">
              <a:defRPr/>
            </a:pPr>
            <a:r>
              <a:rPr lang="en-US" dirty="0">
                <a:solidFill>
                  <a:srgbClr val="000000"/>
                </a:solidFill>
              </a:rPr>
              <a:t>Air probe</a:t>
            </a:r>
          </a:p>
          <a:p>
            <a:pPr marL="347472" lvl="1" indent="-347472" eaLnBrk="1" hangingPunct="1">
              <a:defRPr/>
            </a:pPr>
            <a:r>
              <a:rPr lang="en-US" dirty="0">
                <a:solidFill>
                  <a:srgbClr val="000000"/>
                </a:solidFill>
              </a:rPr>
              <a:t>Have a sensing area on the tip of their probe</a:t>
            </a: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5</a:t>
            </a:r>
            <a:r>
              <a:rPr lang="en-US" sz="1200" b="0" dirty="0" smtClean="0">
                <a:solidFill>
                  <a:srgbClr val="000000"/>
                </a:solidFill>
              </a:rPr>
              <a:t>-8</a:t>
            </a:r>
          </a:p>
        </p:txBody>
      </p:sp>
      <p:pic>
        <p:nvPicPr>
          <p:cNvPr id="193541" name="Picture 1" descr="6e_c04_07_thermocouple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91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Choosing the Correct Thermometer</a:t>
            </a:r>
            <a:endParaRPr lang="en-US" dirty="0">
              <a:cs typeface="+mj-cs"/>
            </a:endParaRPr>
          </a:p>
        </p:txBody>
      </p:sp>
      <p:sp>
        <p:nvSpPr>
          <p:cNvPr id="116738" name="Rectangle 3"/>
          <p:cNvSpPr>
            <a:spLocks noGrp="1" noChangeArrowheads="1"/>
          </p:cNvSpPr>
          <p:nvPr>
            <p:ph idx="1"/>
          </p:nvPr>
        </p:nvSpPr>
        <p:spPr>
          <a:xfrm>
            <a:off x="393700" y="1143000"/>
            <a:ext cx="5086350" cy="4983163"/>
          </a:xfrm>
        </p:spPr>
        <p:txBody>
          <a:bodyPr/>
          <a:lstStyle/>
          <a:p>
            <a:pPr marL="0" indent="0" eaLnBrk="1" hangingPunct="1"/>
            <a:r>
              <a:rPr lang="en-US" dirty="0">
                <a:latin typeface="Arial Narrow" charset="0"/>
              </a:rPr>
              <a:t>Infrared (laser) thermometers:</a:t>
            </a:r>
          </a:p>
          <a:p>
            <a:pPr lvl="1" eaLnBrk="1" hangingPunct="1"/>
            <a:r>
              <a:rPr lang="en-US" dirty="0">
                <a:latin typeface="Arial Narrow" charset="0"/>
              </a:rPr>
              <a:t>Used to measure the surface temperature of food and equipment</a:t>
            </a:r>
          </a:p>
          <a:p>
            <a:pPr lvl="1" eaLnBrk="1" hangingPunct="1"/>
            <a:r>
              <a:rPr lang="en-US" dirty="0">
                <a:latin typeface="Arial Narrow" charset="0"/>
              </a:rPr>
              <a:t>Hold as close to the food or equipment as possible </a:t>
            </a:r>
          </a:p>
          <a:p>
            <a:pPr lvl="1" eaLnBrk="1" hangingPunct="1"/>
            <a:r>
              <a:rPr lang="en-US" dirty="0">
                <a:latin typeface="Arial Narrow" charset="0"/>
              </a:rPr>
              <a:t>Remove anything between the thermometer and the food, food package, or equipment</a:t>
            </a:r>
          </a:p>
          <a:p>
            <a:pPr lvl="1" eaLnBrk="1" hangingPunct="1"/>
            <a:r>
              <a:rPr lang="en-US" dirty="0">
                <a:latin typeface="Arial Narrow" charset="0"/>
              </a:rPr>
              <a:t>Follow </a:t>
            </a:r>
            <a:r>
              <a:rPr lang="en-US" dirty="0" smtClean="0">
                <a:latin typeface="Arial Narrow" charset="0"/>
              </a:rPr>
              <a:t>manufacturers’ guidelines</a:t>
            </a:r>
            <a:r>
              <a:rPr lang="en-US" sz="2000" dirty="0" smtClean="0">
                <a:latin typeface="Arial Narrow" charset="0"/>
              </a:rPr>
              <a:t> </a:t>
            </a:r>
            <a:endParaRPr lang="en-US" sz="2000" dirty="0">
              <a:latin typeface="Arial Narrow" charset="0"/>
            </a:endParaRP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5</a:t>
            </a:r>
            <a:r>
              <a:rPr lang="en-US" sz="1200" b="0" dirty="0" smtClean="0">
                <a:solidFill>
                  <a:srgbClr val="000000"/>
                </a:solidFill>
              </a:rPr>
              <a:t>-9</a:t>
            </a:r>
          </a:p>
        </p:txBody>
      </p:sp>
      <p:pic>
        <p:nvPicPr>
          <p:cNvPr id="194565" name="Picture 5" descr="6e_c04_08_infrared thermomet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136650"/>
            <a:ext cx="21034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062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Choosing the Correct Thermometer</a:t>
            </a:r>
            <a:endParaRPr lang="en-US" dirty="0">
              <a:cs typeface="+mj-cs"/>
            </a:endParaRPr>
          </a:p>
        </p:txBody>
      </p:sp>
      <p:sp>
        <p:nvSpPr>
          <p:cNvPr id="11266" name="Rectangle 3"/>
          <p:cNvSpPr>
            <a:spLocks noGrp="1" noChangeArrowheads="1"/>
          </p:cNvSpPr>
          <p:nvPr>
            <p:ph idx="1"/>
          </p:nvPr>
        </p:nvSpPr>
        <p:spPr>
          <a:xfrm>
            <a:off x="393700" y="1143000"/>
            <a:ext cx="5722938" cy="4910138"/>
          </a:xfrm>
        </p:spPr>
        <p:txBody>
          <a:bodyPr/>
          <a:lstStyle/>
          <a:p>
            <a:pPr marL="0" lvl="1" indent="0" eaLnBrk="1" hangingPunct="1">
              <a:lnSpc>
                <a:spcPct val="90000"/>
              </a:lnSpc>
              <a:spcBef>
                <a:spcPct val="100000"/>
              </a:spcBef>
              <a:buFont typeface="Wingdings" pitchFamily="2" charset="2"/>
              <a:buNone/>
              <a:defRPr/>
            </a:pPr>
            <a:r>
              <a:rPr lang="en-US" sz="2400" b="1" dirty="0">
                <a:solidFill>
                  <a:srgbClr val="009DDC"/>
                </a:solidFill>
                <a:ea typeface="+mn-ea"/>
                <a:cs typeface="+mn-cs"/>
              </a:rPr>
              <a:t>Time-temperature indicators (TTI):</a:t>
            </a:r>
          </a:p>
          <a:p>
            <a:pPr marL="347472" lvl="1" indent="-347472" eaLnBrk="1" hangingPunct="1">
              <a:defRPr/>
            </a:pPr>
            <a:r>
              <a:rPr lang="en-US" dirty="0"/>
              <a:t>Monitor both time and temperature</a:t>
            </a:r>
          </a:p>
          <a:p>
            <a:pPr marL="347472" lvl="1" indent="-347472" eaLnBrk="1" hangingPunct="1">
              <a:defRPr/>
            </a:pPr>
            <a:r>
              <a:rPr lang="en-US" dirty="0"/>
              <a:t>Are attached to packages by the supplier</a:t>
            </a:r>
          </a:p>
          <a:p>
            <a:pPr marL="347472" lvl="1" indent="-347472" eaLnBrk="1" hangingPunct="1">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defRPr/>
            </a:pPr>
            <a:r>
              <a:rPr lang="en-US" dirty="0" smtClean="0">
                <a:ea typeface="+mn-ea"/>
                <a:cs typeface="+mn-cs"/>
              </a:rPr>
              <a:t>Maximum registering thermometer:</a:t>
            </a:r>
          </a:p>
          <a:p>
            <a:pPr marL="347472" lvl="1" indent="-347472" eaLnBrk="1" hangingPunct="1">
              <a:defRPr/>
            </a:pPr>
            <a:r>
              <a:rPr lang="en-US" dirty="0" smtClean="0"/>
              <a:t>Indicates the highest temperature reached </a:t>
            </a:r>
            <a:br>
              <a:rPr lang="en-US" dirty="0" smtClean="0"/>
            </a:br>
            <a:r>
              <a:rPr lang="en-US" dirty="0" smtClean="0"/>
              <a:t>during use </a:t>
            </a:r>
          </a:p>
          <a:p>
            <a:pPr marL="347472" lvl="1" indent="-347472" eaLnBrk="1" hangingPunct="1">
              <a:defRPr/>
            </a:pPr>
            <a:r>
              <a:rPr lang="en-US" dirty="0" smtClean="0"/>
              <a:t>Used where temperature readings cannot </a:t>
            </a:r>
            <a:br>
              <a:rPr lang="en-US" dirty="0" smtClean="0"/>
            </a:br>
            <a:r>
              <a:rPr lang="en-US" dirty="0" smtClean="0"/>
              <a:t>be continuously observed</a:t>
            </a:r>
          </a:p>
          <a:p>
            <a:pPr marL="571500" lvl="1" indent="-457200" eaLnBrk="1" hangingPunct="1">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5</a:t>
            </a:r>
            <a:r>
              <a:rPr lang="en-US" sz="1200" b="0" dirty="0" smtClean="0">
                <a:solidFill>
                  <a:srgbClr val="000000"/>
                </a:solidFill>
              </a:rPr>
              <a:t>-10</a:t>
            </a:r>
          </a:p>
        </p:txBody>
      </p:sp>
      <p:pic>
        <p:nvPicPr>
          <p:cNvPr id="195589" name="Picture 1" descr="6e_c04_08_time temp indicat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8275" y="1243013"/>
            <a:ext cx="21066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644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228600" y="160338"/>
            <a:ext cx="8307388" cy="519112"/>
          </a:xfrm>
        </p:spPr>
        <p:txBody>
          <a:bodyPr/>
          <a:lstStyle/>
          <a:p>
            <a:pPr eaLnBrk="1" hangingPunct="1">
              <a:defRPr/>
            </a:pPr>
            <a:r>
              <a:rPr lang="en-US" dirty="0"/>
              <a:t>How to Calibrate Thermometers</a:t>
            </a:r>
          </a:p>
        </p:txBody>
      </p:sp>
      <p:sp>
        <p:nvSpPr>
          <p:cNvPr id="346115" name="Rectangle 3"/>
          <p:cNvSpPr>
            <a:spLocks noGrp="1" noChangeArrowheads="1"/>
          </p:cNvSpPr>
          <p:nvPr>
            <p:ph idx="1"/>
          </p:nvPr>
        </p:nvSpPr>
        <p:spPr>
          <a:xfrm>
            <a:off x="457200" y="1143000"/>
            <a:ext cx="5086350" cy="4983163"/>
          </a:xfrm>
        </p:spPr>
        <p:txBody>
          <a:bodyPr/>
          <a:lstStyle/>
          <a:p>
            <a:pPr marL="0" indent="0" eaLnBrk="1" hangingPunct="1">
              <a:defRPr/>
            </a:pPr>
            <a:r>
              <a:rPr lang="en-US" dirty="0" smtClean="0"/>
              <a:t>Calibration:</a:t>
            </a:r>
            <a:endParaRPr lang="en-US" dirty="0"/>
          </a:p>
          <a:p>
            <a:pPr marL="571500" lvl="1" indent="-457200" eaLnBrk="1" hangingPunct="1">
              <a:defRPr/>
            </a:pPr>
            <a:r>
              <a:rPr lang="en-US" dirty="0">
                <a:solidFill>
                  <a:srgbClr val="000000"/>
                </a:solidFill>
              </a:rPr>
              <a:t>Adjusting a thermometer to get a correct reading</a:t>
            </a:r>
            <a:endParaRPr lang="en-US" dirty="0"/>
          </a:p>
          <a:p>
            <a:pPr marL="0" indent="0" eaLnBrk="1" hangingPunct="1">
              <a:defRPr/>
            </a:pPr>
            <a:r>
              <a:rPr lang="en-US" dirty="0"/>
              <a:t>Two </a:t>
            </a:r>
            <a:r>
              <a:rPr lang="en-US" dirty="0" smtClean="0"/>
              <a:t>methods:</a:t>
            </a:r>
            <a:endParaRPr lang="en-US" dirty="0"/>
          </a:p>
          <a:p>
            <a:pPr marL="571500" lvl="1" indent="-457200" eaLnBrk="1" hangingPunct="1">
              <a:defRPr/>
            </a:pPr>
            <a:r>
              <a:rPr lang="en-US" dirty="0"/>
              <a:t>Ice-point method </a:t>
            </a:r>
          </a:p>
          <a:p>
            <a:pPr marL="571500" lvl="1" indent="-457200" eaLnBrk="1" hangingPunct="1">
              <a:defRPr/>
            </a:pPr>
            <a:r>
              <a:rPr lang="en-US" dirty="0"/>
              <a:t>Boiling-point method</a:t>
            </a:r>
          </a:p>
          <a:p>
            <a:pPr marL="571500" lvl="1" indent="-457200" eaLnBrk="1" hangingPunct="1">
              <a:defRPr/>
            </a:pPr>
            <a:endParaRPr lang="en-US" dirty="0"/>
          </a:p>
          <a:p>
            <a:pPr marL="571500" lvl="1" indent="-457200" eaLnBrk="1" hangingPunct="1">
              <a:buFont typeface="Wingdings" pitchFamily="2" charset="2"/>
              <a:buNone/>
              <a:defRPr/>
            </a:pPr>
            <a:endParaRPr lang="en-US" dirty="0"/>
          </a:p>
          <a:p>
            <a:pPr marL="571500" lvl="1" indent="-457200" eaLnBrk="1" hangingPunct="1">
              <a:buFont typeface="Wingdings" pitchFamily="2" charset="2"/>
              <a:buNone/>
              <a:defRPr/>
            </a:pPr>
            <a:endParaRPr lang="en-US" dirty="0"/>
          </a:p>
        </p:txBody>
      </p:sp>
      <p:sp>
        <p:nvSpPr>
          <p:cNvPr id="196612" name="Rectangle 8"/>
          <p:cNvSpPr>
            <a:spLocks noChangeArrowheads="1"/>
          </p:cNvSpPr>
          <p:nvPr/>
        </p:nvSpPr>
        <p:spPr bwMode="auto">
          <a:xfrm>
            <a:off x="6057900" y="1828800"/>
            <a:ext cx="2628900" cy="2286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pic>
        <p:nvPicPr>
          <p:cNvPr id="196613" name="Picture 9" descr="ess05_09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5-11</a:t>
            </a:r>
          </a:p>
        </p:txBody>
      </p:sp>
    </p:spTree>
    <p:extLst>
      <p:ext uri="{BB962C8B-B14F-4D97-AF65-F5344CB8AC3E}">
        <p14:creationId xmlns:p14="http://schemas.microsoft.com/office/powerpoint/2010/main" val="3410147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811" name="Rectangle 19"/>
          <p:cNvSpPr>
            <a:spLocks noGrp="1" noChangeArrowheads="1"/>
          </p:cNvSpPr>
          <p:nvPr>
            <p:ph type="title"/>
          </p:nvPr>
        </p:nvSpPr>
        <p:spPr>
          <a:xfrm>
            <a:off x="228600" y="160338"/>
            <a:ext cx="8307388" cy="519112"/>
          </a:xfrm>
        </p:spPr>
        <p:txBody>
          <a:bodyPr/>
          <a:lstStyle/>
          <a:p>
            <a:pPr eaLnBrk="1" hangingPunct="1">
              <a:defRPr/>
            </a:pPr>
            <a:r>
              <a:rPr lang="en-US" dirty="0"/>
              <a:t>How to Calibrate Thermometers</a:t>
            </a:r>
          </a:p>
        </p:txBody>
      </p:sp>
      <p:sp>
        <p:nvSpPr>
          <p:cNvPr id="1441795" name="Rectangle 3"/>
          <p:cNvSpPr>
            <a:spLocks noGrp="1" noChangeArrowheads="1"/>
          </p:cNvSpPr>
          <p:nvPr>
            <p:ph idx="1"/>
          </p:nvPr>
        </p:nvSpPr>
        <p:spPr>
          <a:xfrm>
            <a:off x="493713" y="1028700"/>
            <a:ext cx="8307387" cy="5122863"/>
          </a:xfrm>
        </p:spPr>
        <p:txBody>
          <a:bodyPr/>
          <a:lstStyle/>
          <a:p>
            <a:pPr eaLnBrk="1" hangingPunct="1">
              <a:lnSpc>
                <a:spcPct val="100000"/>
              </a:lnSpc>
              <a:spcBef>
                <a:spcPct val="50000"/>
              </a:spcBef>
              <a:buClrTx/>
              <a:buSzTx/>
              <a:buFontTx/>
              <a:buNone/>
              <a:defRPr/>
            </a:pPr>
            <a:r>
              <a:rPr lang="en-US" dirty="0" smtClean="0"/>
              <a:t>Boiling-point</a:t>
            </a:r>
            <a:r>
              <a:rPr lang="en-US" b="0" dirty="0" smtClean="0">
                <a:solidFill>
                  <a:srgbClr val="1E5298"/>
                </a:solidFill>
              </a:rPr>
              <a:t> </a:t>
            </a:r>
            <a:r>
              <a:rPr lang="en-US" dirty="0" smtClean="0"/>
              <a:t>method:</a:t>
            </a:r>
            <a:endParaRPr lang="en-US" dirty="0"/>
          </a:p>
          <a:p>
            <a:pPr eaLnBrk="1" hangingPunct="1">
              <a:defRPr/>
            </a:pPr>
            <a:endParaRPr lang="en-US" dirty="0"/>
          </a:p>
        </p:txBody>
      </p:sp>
      <p:sp>
        <p:nvSpPr>
          <p:cNvPr id="88068" name="Text Box 4"/>
          <p:cNvSpPr txBox="1">
            <a:spLocks noChangeArrowheads="1"/>
          </p:cNvSpPr>
          <p:nvPr/>
        </p:nvSpPr>
        <p:spPr bwMode="auto">
          <a:xfrm>
            <a:off x="533400" y="4318000"/>
            <a:ext cx="2806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3200" b="1">
                <a:solidFill>
                  <a:srgbClr val="FFFFFF"/>
                </a:solidFill>
                <a:latin typeface="Arial" pitchFamily="34" charset="0"/>
              </a:defRPr>
            </a:lvl1pPr>
            <a:lvl2pPr marL="742950" indent="-285750" eaLnBrk="0" hangingPunct="0">
              <a:defRPr sz="3200" b="1">
                <a:solidFill>
                  <a:srgbClr val="FFFFFF"/>
                </a:solidFill>
                <a:latin typeface="Arial" pitchFamily="34" charset="0"/>
              </a:defRPr>
            </a:lvl2pPr>
            <a:lvl3pPr marL="1143000" indent="-228600" eaLnBrk="0" hangingPunct="0">
              <a:defRPr sz="3200" b="1">
                <a:solidFill>
                  <a:srgbClr val="FFFFFF"/>
                </a:solidFill>
                <a:latin typeface="Arial" pitchFamily="34" charset="0"/>
              </a:defRPr>
            </a:lvl3pPr>
            <a:lvl4pPr marL="1600200" indent="-228600" eaLnBrk="0" hangingPunct="0">
              <a:defRPr sz="3200" b="1">
                <a:solidFill>
                  <a:srgbClr val="FFFFFF"/>
                </a:solidFill>
                <a:latin typeface="Arial" pitchFamily="34" charset="0"/>
              </a:defRPr>
            </a:lvl4pPr>
            <a:lvl5pPr marL="2057400" indent="-228600" eaLnBrk="0" hangingPunct="0">
              <a:defRPr sz="3200" b="1">
                <a:solidFill>
                  <a:srgbClr val="FFFFFF"/>
                </a:solidFill>
                <a:latin typeface="Arial" pitchFamily="34" charset="0"/>
              </a:defRPr>
            </a:lvl5pPr>
            <a:lvl6pPr marL="2514600" indent="-228600" eaLnBrk="0" fontAlgn="base" hangingPunct="0">
              <a:spcBef>
                <a:spcPct val="0"/>
              </a:spcBef>
              <a:spcAft>
                <a:spcPct val="0"/>
              </a:spcAft>
              <a:defRPr sz="3200" b="1">
                <a:solidFill>
                  <a:srgbClr val="FFFFFF"/>
                </a:solidFill>
                <a:latin typeface="Arial" pitchFamily="34" charset="0"/>
              </a:defRPr>
            </a:lvl6pPr>
            <a:lvl7pPr marL="2971800" indent="-228600" eaLnBrk="0" fontAlgn="base" hangingPunct="0">
              <a:spcBef>
                <a:spcPct val="0"/>
              </a:spcBef>
              <a:spcAft>
                <a:spcPct val="0"/>
              </a:spcAft>
              <a:defRPr sz="3200" b="1">
                <a:solidFill>
                  <a:srgbClr val="FFFFFF"/>
                </a:solidFill>
                <a:latin typeface="Arial" pitchFamily="34" charset="0"/>
              </a:defRPr>
            </a:lvl7pPr>
            <a:lvl8pPr marL="3429000" indent="-228600" eaLnBrk="0" fontAlgn="base" hangingPunct="0">
              <a:spcBef>
                <a:spcPct val="0"/>
              </a:spcBef>
              <a:spcAft>
                <a:spcPct val="0"/>
              </a:spcAft>
              <a:defRPr sz="3200" b="1">
                <a:solidFill>
                  <a:srgbClr val="FFFFFF"/>
                </a:solidFill>
                <a:latin typeface="Arial" pitchFamily="34" charset="0"/>
              </a:defRPr>
            </a:lvl8pPr>
            <a:lvl9pPr marL="3886200" indent="-228600" eaLnBrk="0" fontAlgn="base" hangingPunct="0">
              <a:spcBef>
                <a:spcPct val="0"/>
              </a:spcBef>
              <a:spcAft>
                <a:spcPct val="0"/>
              </a:spcAft>
              <a:defRPr sz="3200" b="1">
                <a:solidFill>
                  <a:srgbClr val="FFFFFF"/>
                </a:solidFill>
                <a:latin typeface="Arial" pitchFamily="34" charset="0"/>
              </a:defRPr>
            </a:lvl9pPr>
          </a:lstStyle>
          <a:p>
            <a:pPr fontAlgn="base">
              <a:lnSpc>
                <a:spcPct val="90000"/>
              </a:lnSpc>
              <a:spcBef>
                <a:spcPct val="50000"/>
              </a:spcBef>
              <a:spcAft>
                <a:spcPct val="0"/>
              </a:spcAft>
              <a:defRPr/>
            </a:pPr>
            <a:r>
              <a:rPr lang="en-US" sz="2000" dirty="0" smtClean="0">
                <a:solidFill>
                  <a:srgbClr val="00AEEF"/>
                </a:solidFill>
              </a:rPr>
              <a:t>1. </a:t>
            </a:r>
            <a:r>
              <a:rPr lang="en-US" sz="2000" dirty="0" smtClean="0">
                <a:solidFill>
                  <a:srgbClr val="1E5298"/>
                </a:solidFill>
              </a:rPr>
              <a:t>	</a:t>
            </a:r>
            <a:r>
              <a:rPr lang="en-US" sz="2000" b="0" dirty="0" smtClean="0">
                <a:solidFill>
                  <a:srgbClr val="000000"/>
                </a:solidFill>
              </a:rPr>
              <a:t>Bring tap water to a boil in a deep pan.</a:t>
            </a:r>
          </a:p>
        </p:txBody>
      </p:sp>
      <p:sp>
        <p:nvSpPr>
          <p:cNvPr id="88069" name="Text Box 5"/>
          <p:cNvSpPr txBox="1">
            <a:spLocks noChangeArrowheads="1"/>
          </p:cNvSpPr>
          <p:nvPr/>
        </p:nvSpPr>
        <p:spPr bwMode="auto">
          <a:xfrm>
            <a:off x="3200400" y="4318000"/>
            <a:ext cx="3098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3200" b="1">
                <a:solidFill>
                  <a:srgbClr val="FFFFFF"/>
                </a:solidFill>
                <a:latin typeface="Arial" pitchFamily="34" charset="0"/>
              </a:defRPr>
            </a:lvl1pPr>
            <a:lvl2pPr marL="742950" indent="-285750" eaLnBrk="0" hangingPunct="0">
              <a:defRPr sz="3200" b="1">
                <a:solidFill>
                  <a:srgbClr val="FFFFFF"/>
                </a:solidFill>
                <a:latin typeface="Arial" pitchFamily="34" charset="0"/>
              </a:defRPr>
            </a:lvl2pPr>
            <a:lvl3pPr marL="1143000" indent="-228600" eaLnBrk="0" hangingPunct="0">
              <a:defRPr sz="3200" b="1">
                <a:solidFill>
                  <a:srgbClr val="FFFFFF"/>
                </a:solidFill>
                <a:latin typeface="Arial" pitchFamily="34" charset="0"/>
              </a:defRPr>
            </a:lvl3pPr>
            <a:lvl4pPr marL="1600200" indent="-228600" eaLnBrk="0" hangingPunct="0">
              <a:defRPr sz="3200" b="1">
                <a:solidFill>
                  <a:srgbClr val="FFFFFF"/>
                </a:solidFill>
                <a:latin typeface="Arial" pitchFamily="34" charset="0"/>
              </a:defRPr>
            </a:lvl4pPr>
            <a:lvl5pPr marL="2057400" indent="-228600" eaLnBrk="0" hangingPunct="0">
              <a:defRPr sz="3200" b="1">
                <a:solidFill>
                  <a:srgbClr val="FFFFFF"/>
                </a:solidFill>
                <a:latin typeface="Arial" pitchFamily="34" charset="0"/>
              </a:defRPr>
            </a:lvl5pPr>
            <a:lvl6pPr marL="2514600" indent="-228600" eaLnBrk="0" fontAlgn="base" hangingPunct="0">
              <a:spcBef>
                <a:spcPct val="0"/>
              </a:spcBef>
              <a:spcAft>
                <a:spcPct val="0"/>
              </a:spcAft>
              <a:defRPr sz="3200" b="1">
                <a:solidFill>
                  <a:srgbClr val="FFFFFF"/>
                </a:solidFill>
                <a:latin typeface="Arial" pitchFamily="34" charset="0"/>
              </a:defRPr>
            </a:lvl6pPr>
            <a:lvl7pPr marL="2971800" indent="-228600" eaLnBrk="0" fontAlgn="base" hangingPunct="0">
              <a:spcBef>
                <a:spcPct val="0"/>
              </a:spcBef>
              <a:spcAft>
                <a:spcPct val="0"/>
              </a:spcAft>
              <a:defRPr sz="3200" b="1">
                <a:solidFill>
                  <a:srgbClr val="FFFFFF"/>
                </a:solidFill>
                <a:latin typeface="Arial" pitchFamily="34" charset="0"/>
              </a:defRPr>
            </a:lvl7pPr>
            <a:lvl8pPr marL="3429000" indent="-228600" eaLnBrk="0" fontAlgn="base" hangingPunct="0">
              <a:spcBef>
                <a:spcPct val="0"/>
              </a:spcBef>
              <a:spcAft>
                <a:spcPct val="0"/>
              </a:spcAft>
              <a:defRPr sz="3200" b="1">
                <a:solidFill>
                  <a:srgbClr val="FFFFFF"/>
                </a:solidFill>
                <a:latin typeface="Arial" pitchFamily="34" charset="0"/>
              </a:defRPr>
            </a:lvl8pPr>
            <a:lvl9pPr marL="3886200" indent="-228600" eaLnBrk="0" fontAlgn="base" hangingPunct="0">
              <a:spcBef>
                <a:spcPct val="0"/>
              </a:spcBef>
              <a:spcAft>
                <a:spcPct val="0"/>
              </a:spcAft>
              <a:defRPr sz="3200" b="1">
                <a:solidFill>
                  <a:srgbClr val="FFFFFF"/>
                </a:solidFill>
                <a:latin typeface="Arial" pitchFamily="34" charset="0"/>
              </a:defRPr>
            </a:lvl9pPr>
          </a:lstStyle>
          <a:p>
            <a:pPr fontAlgn="base">
              <a:lnSpc>
                <a:spcPct val="90000"/>
              </a:lnSpc>
              <a:spcBef>
                <a:spcPct val="50000"/>
              </a:spcBef>
              <a:spcAft>
                <a:spcPct val="0"/>
              </a:spcAft>
              <a:defRPr/>
            </a:pPr>
            <a:r>
              <a:rPr lang="en-US" sz="2000" dirty="0" smtClean="0">
                <a:solidFill>
                  <a:srgbClr val="00AEEF"/>
                </a:solidFill>
              </a:rPr>
              <a:t>2.</a:t>
            </a:r>
            <a:r>
              <a:rPr lang="en-US" sz="2000" dirty="0" smtClean="0">
                <a:solidFill>
                  <a:srgbClr val="1E5298"/>
                </a:solidFill>
              </a:rPr>
              <a:t>	</a:t>
            </a:r>
            <a:r>
              <a:rPr lang="en-US" sz="2000" b="0" dirty="0" smtClean="0">
                <a:solidFill>
                  <a:srgbClr val="000000"/>
                </a:solidFill>
              </a:rPr>
              <a:t>Put the thermometer stem or probe into the water.</a:t>
            </a:r>
          </a:p>
        </p:txBody>
      </p:sp>
      <p:sp>
        <p:nvSpPr>
          <p:cNvPr id="197638" name="Text Box 6"/>
          <p:cNvSpPr txBox="1">
            <a:spLocks noChangeArrowheads="1"/>
          </p:cNvSpPr>
          <p:nvPr/>
        </p:nvSpPr>
        <p:spPr bwMode="auto">
          <a:xfrm>
            <a:off x="6324600" y="4318000"/>
            <a:ext cx="27051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5750" indent="-285750">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eaLnBrk="0" fontAlgn="base" hangingPunct="0">
              <a:lnSpc>
                <a:spcPct val="90000"/>
              </a:lnSpc>
              <a:spcBef>
                <a:spcPct val="50000"/>
              </a:spcBef>
              <a:spcAft>
                <a:spcPct val="0"/>
              </a:spcAft>
              <a:buSzPct val="75000"/>
              <a:buFont typeface="Wingdings" charset="0"/>
              <a:buNone/>
            </a:pPr>
            <a:r>
              <a:rPr lang="en-US" sz="2000" dirty="0">
                <a:solidFill>
                  <a:srgbClr val="00AEEF"/>
                </a:solidFill>
                <a:latin typeface="Arial" charset="0"/>
              </a:rPr>
              <a:t>3.</a:t>
            </a:r>
            <a:r>
              <a:rPr lang="en-US" sz="2000" dirty="0">
                <a:solidFill>
                  <a:srgbClr val="1E5298"/>
                </a:solidFill>
                <a:latin typeface="Arial" charset="0"/>
              </a:rPr>
              <a:t>	</a:t>
            </a:r>
            <a:r>
              <a:rPr lang="en-US" sz="2000" b="0" dirty="0">
                <a:solidFill>
                  <a:srgbClr val="000000"/>
                </a:solidFill>
                <a:latin typeface="Arial" charset="0"/>
              </a:rPr>
              <a:t>Adjust the thermometer so it reads 212</a:t>
            </a:r>
            <a:r>
              <a:rPr lang="en-US" sz="2000" b="0" dirty="0">
                <a:solidFill>
                  <a:srgbClr val="000000"/>
                </a:solidFill>
                <a:latin typeface="Arial" charset="0"/>
                <a:sym typeface="Symbol" charset="0"/>
              </a:rPr>
              <a:t>˚</a:t>
            </a:r>
            <a:r>
              <a:rPr lang="en-US" sz="2000" b="0" dirty="0">
                <a:solidFill>
                  <a:srgbClr val="000000"/>
                </a:solidFill>
                <a:latin typeface="Arial" charset="0"/>
              </a:rPr>
              <a:t>F (100</a:t>
            </a:r>
            <a:r>
              <a:rPr lang="en-US" sz="2000" b="0" dirty="0">
                <a:solidFill>
                  <a:srgbClr val="000000"/>
                </a:solidFill>
                <a:latin typeface="Arial" charset="0"/>
                <a:sym typeface="Symbol" charset="0"/>
              </a:rPr>
              <a:t>˚</a:t>
            </a:r>
            <a:r>
              <a:rPr lang="en-US" sz="2000" b="0" dirty="0">
                <a:solidFill>
                  <a:srgbClr val="000000"/>
                </a:solidFill>
                <a:latin typeface="Arial" charset="0"/>
              </a:rPr>
              <a:t>C).</a:t>
            </a:r>
          </a:p>
        </p:txBody>
      </p:sp>
      <p:sp>
        <p:nvSpPr>
          <p:cNvPr id="197639" name="Rectangle 7"/>
          <p:cNvSpPr>
            <a:spLocks noChangeArrowheads="1"/>
          </p:cNvSpPr>
          <p:nvPr/>
        </p:nvSpPr>
        <p:spPr bwMode="auto">
          <a:xfrm>
            <a:off x="1092200" y="2489200"/>
            <a:ext cx="1511300" cy="138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sp>
        <p:nvSpPr>
          <p:cNvPr id="197640" name="Rectangle 9"/>
          <p:cNvSpPr>
            <a:spLocks noChangeArrowheads="1"/>
          </p:cNvSpPr>
          <p:nvPr/>
        </p:nvSpPr>
        <p:spPr bwMode="auto">
          <a:xfrm>
            <a:off x="3644900" y="1739900"/>
            <a:ext cx="2044700" cy="226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sp>
        <p:nvSpPr>
          <p:cNvPr id="197641" name="Rectangle 11"/>
          <p:cNvSpPr>
            <a:spLocks noChangeArrowheads="1"/>
          </p:cNvSpPr>
          <p:nvPr/>
        </p:nvSpPr>
        <p:spPr bwMode="auto">
          <a:xfrm>
            <a:off x="6604000" y="1752600"/>
            <a:ext cx="2108200" cy="2120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pic>
        <p:nvPicPr>
          <p:cNvPr id="197642" name="Picture 14" descr="SS5eESSc05_p10_a"/>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900" y="1624013"/>
            <a:ext cx="2322513"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3" name="Picture 15" descr="SS5eESSc05_p10_b"/>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1400" y="1624013"/>
            <a:ext cx="232251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4" name="Picture 16" descr="SS5eESSc05_p10_c"/>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7150" y="1608138"/>
            <a:ext cx="2322513"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5" name="Text Box 17"/>
          <p:cNvSpPr txBox="1">
            <a:spLocks noChangeArrowheads="1"/>
          </p:cNvSpPr>
          <p:nvPr/>
        </p:nvSpPr>
        <p:spPr bwMode="auto">
          <a:xfrm>
            <a:off x="614363" y="5600700"/>
            <a:ext cx="6581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2000" b="0">
                <a:solidFill>
                  <a:srgbClr val="000000"/>
                </a:solidFill>
                <a:latin typeface="Arial" charset="0"/>
              </a:rPr>
              <a:t>Note: Boiling point of water varies based on elevation</a:t>
            </a:r>
          </a:p>
        </p:txBody>
      </p:sp>
      <p:sp>
        <p:nvSpPr>
          <p:cNvPr id="197646" name="Text Box 2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5-12</a:t>
            </a:r>
          </a:p>
        </p:txBody>
      </p:sp>
    </p:spTree>
    <p:extLst>
      <p:ext uri="{BB962C8B-B14F-4D97-AF65-F5344CB8AC3E}">
        <p14:creationId xmlns:p14="http://schemas.microsoft.com/office/powerpoint/2010/main" val="1689189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9"/>
          <p:cNvSpPr>
            <a:spLocks noGrp="1" noChangeArrowheads="1"/>
          </p:cNvSpPr>
          <p:nvPr>
            <p:ph type="title"/>
          </p:nvPr>
        </p:nvSpPr>
        <p:spPr>
          <a:xfrm>
            <a:off x="228600" y="160338"/>
            <a:ext cx="8307388" cy="519112"/>
          </a:xfrm>
        </p:spPr>
        <p:txBody>
          <a:bodyPr/>
          <a:lstStyle/>
          <a:p>
            <a:pPr eaLnBrk="1" hangingPunct="1">
              <a:defRPr/>
            </a:pPr>
            <a:r>
              <a:rPr lang="en-US" dirty="0"/>
              <a:t>How to Calibrate Thermometers</a:t>
            </a:r>
          </a:p>
        </p:txBody>
      </p:sp>
      <p:sp>
        <p:nvSpPr>
          <p:cNvPr id="986115" name="Rectangle 3"/>
          <p:cNvSpPr>
            <a:spLocks noGrp="1" noChangeArrowheads="1"/>
          </p:cNvSpPr>
          <p:nvPr>
            <p:ph idx="1"/>
          </p:nvPr>
        </p:nvSpPr>
        <p:spPr>
          <a:xfrm>
            <a:off x="493713" y="1028700"/>
            <a:ext cx="8307387" cy="571500"/>
          </a:xfrm>
        </p:spPr>
        <p:txBody>
          <a:bodyPr/>
          <a:lstStyle/>
          <a:p>
            <a:pPr eaLnBrk="1" hangingPunct="1">
              <a:lnSpc>
                <a:spcPct val="100000"/>
              </a:lnSpc>
              <a:spcBef>
                <a:spcPct val="50000"/>
              </a:spcBef>
              <a:buClrTx/>
              <a:buSzTx/>
              <a:buFontTx/>
              <a:buNone/>
              <a:defRPr/>
            </a:pPr>
            <a:r>
              <a:rPr lang="en-US" dirty="0" smtClean="0"/>
              <a:t>Ice-point</a:t>
            </a:r>
            <a:r>
              <a:rPr lang="en-US" b="0" dirty="0" smtClean="0">
                <a:solidFill>
                  <a:srgbClr val="1E5298"/>
                </a:solidFill>
              </a:rPr>
              <a:t> </a:t>
            </a:r>
            <a:r>
              <a:rPr lang="en-US" dirty="0" smtClean="0"/>
              <a:t>method:</a:t>
            </a:r>
            <a:endParaRPr lang="en-US" dirty="0"/>
          </a:p>
          <a:p>
            <a:pPr eaLnBrk="1" hangingPunct="1">
              <a:defRPr/>
            </a:pPr>
            <a:endParaRPr lang="en-US" dirty="0"/>
          </a:p>
        </p:txBody>
      </p:sp>
      <p:sp>
        <p:nvSpPr>
          <p:cNvPr id="198660" name="Rectangle 7"/>
          <p:cNvSpPr>
            <a:spLocks noChangeArrowheads="1"/>
          </p:cNvSpPr>
          <p:nvPr/>
        </p:nvSpPr>
        <p:spPr bwMode="auto">
          <a:xfrm>
            <a:off x="1092200" y="2489200"/>
            <a:ext cx="1511300" cy="138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pic>
        <p:nvPicPr>
          <p:cNvPr id="198661" name="Picture 8" descr="ess05_09a"/>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612900"/>
            <a:ext cx="232251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2" name="Rectangle 9"/>
          <p:cNvSpPr>
            <a:spLocks noChangeArrowheads="1"/>
          </p:cNvSpPr>
          <p:nvPr/>
        </p:nvSpPr>
        <p:spPr bwMode="auto">
          <a:xfrm>
            <a:off x="3644900" y="1739900"/>
            <a:ext cx="2044700" cy="226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pic>
        <p:nvPicPr>
          <p:cNvPr id="198663" name="Picture 10" descr="ess05_09b"/>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1612900"/>
            <a:ext cx="2322512"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4" name="Rectangle 11"/>
          <p:cNvSpPr>
            <a:spLocks noChangeArrowheads="1"/>
          </p:cNvSpPr>
          <p:nvPr/>
        </p:nvSpPr>
        <p:spPr bwMode="auto">
          <a:xfrm>
            <a:off x="6604000" y="1752600"/>
            <a:ext cx="2108200" cy="2120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pic>
        <p:nvPicPr>
          <p:cNvPr id="198665" name="Picture 12" descr="ess05_09c"/>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8738" y="1612900"/>
            <a:ext cx="231298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6" name="Text Box 1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5-13</a:t>
            </a:r>
          </a:p>
        </p:txBody>
      </p:sp>
      <p:sp>
        <p:nvSpPr>
          <p:cNvPr id="89099" name="Text Box 18"/>
          <p:cNvSpPr txBox="1">
            <a:spLocks noChangeArrowheads="1"/>
          </p:cNvSpPr>
          <p:nvPr/>
        </p:nvSpPr>
        <p:spPr bwMode="auto">
          <a:xfrm>
            <a:off x="609600" y="4318000"/>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3200" b="1">
                <a:solidFill>
                  <a:srgbClr val="FFFFFF"/>
                </a:solidFill>
                <a:latin typeface="Arial" pitchFamily="34" charset="0"/>
              </a:defRPr>
            </a:lvl1pPr>
            <a:lvl2pPr marL="742950" indent="-285750" eaLnBrk="0" hangingPunct="0">
              <a:defRPr sz="3200" b="1">
                <a:solidFill>
                  <a:srgbClr val="FFFFFF"/>
                </a:solidFill>
                <a:latin typeface="Arial" pitchFamily="34" charset="0"/>
              </a:defRPr>
            </a:lvl2pPr>
            <a:lvl3pPr marL="1143000" indent="-228600" eaLnBrk="0" hangingPunct="0">
              <a:defRPr sz="3200" b="1">
                <a:solidFill>
                  <a:srgbClr val="FFFFFF"/>
                </a:solidFill>
                <a:latin typeface="Arial" pitchFamily="34" charset="0"/>
              </a:defRPr>
            </a:lvl3pPr>
            <a:lvl4pPr marL="1600200" indent="-228600" eaLnBrk="0" hangingPunct="0">
              <a:defRPr sz="3200" b="1">
                <a:solidFill>
                  <a:srgbClr val="FFFFFF"/>
                </a:solidFill>
                <a:latin typeface="Arial" pitchFamily="34" charset="0"/>
              </a:defRPr>
            </a:lvl4pPr>
            <a:lvl5pPr marL="2057400" indent="-228600" eaLnBrk="0" hangingPunct="0">
              <a:defRPr sz="3200" b="1">
                <a:solidFill>
                  <a:srgbClr val="FFFFFF"/>
                </a:solidFill>
                <a:latin typeface="Arial" pitchFamily="34" charset="0"/>
              </a:defRPr>
            </a:lvl5pPr>
            <a:lvl6pPr marL="2514600" indent="-228600" eaLnBrk="0" fontAlgn="base" hangingPunct="0">
              <a:spcBef>
                <a:spcPct val="0"/>
              </a:spcBef>
              <a:spcAft>
                <a:spcPct val="0"/>
              </a:spcAft>
              <a:defRPr sz="3200" b="1">
                <a:solidFill>
                  <a:srgbClr val="FFFFFF"/>
                </a:solidFill>
                <a:latin typeface="Arial" pitchFamily="34" charset="0"/>
              </a:defRPr>
            </a:lvl6pPr>
            <a:lvl7pPr marL="2971800" indent="-228600" eaLnBrk="0" fontAlgn="base" hangingPunct="0">
              <a:spcBef>
                <a:spcPct val="0"/>
              </a:spcBef>
              <a:spcAft>
                <a:spcPct val="0"/>
              </a:spcAft>
              <a:defRPr sz="3200" b="1">
                <a:solidFill>
                  <a:srgbClr val="FFFFFF"/>
                </a:solidFill>
                <a:latin typeface="Arial" pitchFamily="34" charset="0"/>
              </a:defRPr>
            </a:lvl7pPr>
            <a:lvl8pPr marL="3429000" indent="-228600" eaLnBrk="0" fontAlgn="base" hangingPunct="0">
              <a:spcBef>
                <a:spcPct val="0"/>
              </a:spcBef>
              <a:spcAft>
                <a:spcPct val="0"/>
              </a:spcAft>
              <a:defRPr sz="3200" b="1">
                <a:solidFill>
                  <a:srgbClr val="FFFFFF"/>
                </a:solidFill>
                <a:latin typeface="Arial" pitchFamily="34" charset="0"/>
              </a:defRPr>
            </a:lvl8pPr>
            <a:lvl9pPr marL="3886200" indent="-228600" eaLnBrk="0" fontAlgn="base" hangingPunct="0">
              <a:spcBef>
                <a:spcPct val="0"/>
              </a:spcBef>
              <a:spcAft>
                <a:spcPct val="0"/>
              </a:spcAft>
              <a:defRPr sz="3200" b="1">
                <a:solidFill>
                  <a:srgbClr val="FFFFFF"/>
                </a:solidFill>
                <a:latin typeface="Arial" pitchFamily="34" charset="0"/>
              </a:defRPr>
            </a:lvl9pPr>
          </a:lstStyle>
          <a:p>
            <a:pPr fontAlgn="base">
              <a:lnSpc>
                <a:spcPct val="90000"/>
              </a:lnSpc>
              <a:spcBef>
                <a:spcPct val="50000"/>
              </a:spcBef>
              <a:spcAft>
                <a:spcPct val="0"/>
              </a:spcAft>
              <a:defRPr/>
            </a:pPr>
            <a:r>
              <a:rPr lang="en-US" sz="2000" dirty="0" smtClean="0">
                <a:solidFill>
                  <a:srgbClr val="00AEEF"/>
                </a:solidFill>
              </a:rPr>
              <a:t>1. </a:t>
            </a:r>
            <a:r>
              <a:rPr lang="en-US" sz="2000" dirty="0" smtClean="0">
                <a:solidFill>
                  <a:srgbClr val="1E5298"/>
                </a:solidFill>
              </a:rPr>
              <a:t>	</a:t>
            </a:r>
            <a:r>
              <a:rPr lang="en-US" sz="2000" b="0" dirty="0" smtClean="0">
                <a:solidFill>
                  <a:srgbClr val="000000"/>
                </a:solidFill>
              </a:rPr>
              <a:t>Fill a large</a:t>
            </a:r>
            <a:r>
              <a:rPr lang="en-US" sz="2000" b="0" dirty="0" smtClean="0">
                <a:solidFill>
                  <a:srgbClr val="CC0000"/>
                </a:solidFill>
              </a:rPr>
              <a:t> </a:t>
            </a:r>
            <a:r>
              <a:rPr lang="en-US" sz="2000" b="0" dirty="0" smtClean="0">
                <a:solidFill>
                  <a:srgbClr val="000000"/>
                </a:solidFill>
              </a:rPr>
              <a:t>container           with crushed ice and water.</a:t>
            </a:r>
          </a:p>
        </p:txBody>
      </p:sp>
      <p:sp>
        <p:nvSpPr>
          <p:cNvPr id="89100" name="Text Box 19"/>
          <p:cNvSpPr txBox="1">
            <a:spLocks noChangeArrowheads="1"/>
          </p:cNvSpPr>
          <p:nvPr/>
        </p:nvSpPr>
        <p:spPr bwMode="auto">
          <a:xfrm>
            <a:off x="3429000" y="4318000"/>
            <a:ext cx="238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3200" b="1">
                <a:solidFill>
                  <a:srgbClr val="FFFFFF"/>
                </a:solidFill>
                <a:latin typeface="Arial" pitchFamily="34" charset="0"/>
              </a:defRPr>
            </a:lvl1pPr>
            <a:lvl2pPr marL="742950" indent="-285750" eaLnBrk="0" hangingPunct="0">
              <a:defRPr sz="3200" b="1">
                <a:solidFill>
                  <a:srgbClr val="FFFFFF"/>
                </a:solidFill>
                <a:latin typeface="Arial" pitchFamily="34" charset="0"/>
              </a:defRPr>
            </a:lvl2pPr>
            <a:lvl3pPr marL="1143000" indent="-228600" eaLnBrk="0" hangingPunct="0">
              <a:defRPr sz="3200" b="1">
                <a:solidFill>
                  <a:srgbClr val="FFFFFF"/>
                </a:solidFill>
                <a:latin typeface="Arial" pitchFamily="34" charset="0"/>
              </a:defRPr>
            </a:lvl3pPr>
            <a:lvl4pPr marL="1600200" indent="-228600" eaLnBrk="0" hangingPunct="0">
              <a:defRPr sz="3200" b="1">
                <a:solidFill>
                  <a:srgbClr val="FFFFFF"/>
                </a:solidFill>
                <a:latin typeface="Arial" pitchFamily="34" charset="0"/>
              </a:defRPr>
            </a:lvl4pPr>
            <a:lvl5pPr marL="2057400" indent="-228600" eaLnBrk="0" hangingPunct="0">
              <a:defRPr sz="3200" b="1">
                <a:solidFill>
                  <a:srgbClr val="FFFFFF"/>
                </a:solidFill>
                <a:latin typeface="Arial" pitchFamily="34" charset="0"/>
              </a:defRPr>
            </a:lvl5pPr>
            <a:lvl6pPr marL="2514600" indent="-228600" eaLnBrk="0" fontAlgn="base" hangingPunct="0">
              <a:spcBef>
                <a:spcPct val="0"/>
              </a:spcBef>
              <a:spcAft>
                <a:spcPct val="0"/>
              </a:spcAft>
              <a:defRPr sz="3200" b="1">
                <a:solidFill>
                  <a:srgbClr val="FFFFFF"/>
                </a:solidFill>
                <a:latin typeface="Arial" pitchFamily="34" charset="0"/>
              </a:defRPr>
            </a:lvl6pPr>
            <a:lvl7pPr marL="2971800" indent="-228600" eaLnBrk="0" fontAlgn="base" hangingPunct="0">
              <a:spcBef>
                <a:spcPct val="0"/>
              </a:spcBef>
              <a:spcAft>
                <a:spcPct val="0"/>
              </a:spcAft>
              <a:defRPr sz="3200" b="1">
                <a:solidFill>
                  <a:srgbClr val="FFFFFF"/>
                </a:solidFill>
                <a:latin typeface="Arial" pitchFamily="34" charset="0"/>
              </a:defRPr>
            </a:lvl7pPr>
            <a:lvl8pPr marL="3429000" indent="-228600" eaLnBrk="0" fontAlgn="base" hangingPunct="0">
              <a:spcBef>
                <a:spcPct val="0"/>
              </a:spcBef>
              <a:spcAft>
                <a:spcPct val="0"/>
              </a:spcAft>
              <a:defRPr sz="3200" b="1">
                <a:solidFill>
                  <a:srgbClr val="FFFFFF"/>
                </a:solidFill>
                <a:latin typeface="Arial" pitchFamily="34" charset="0"/>
              </a:defRPr>
            </a:lvl8pPr>
            <a:lvl9pPr marL="3886200" indent="-228600" eaLnBrk="0" fontAlgn="base" hangingPunct="0">
              <a:spcBef>
                <a:spcPct val="0"/>
              </a:spcBef>
              <a:spcAft>
                <a:spcPct val="0"/>
              </a:spcAft>
              <a:defRPr sz="3200" b="1">
                <a:solidFill>
                  <a:srgbClr val="FFFFFF"/>
                </a:solidFill>
                <a:latin typeface="Arial" pitchFamily="34" charset="0"/>
              </a:defRPr>
            </a:lvl9pPr>
          </a:lstStyle>
          <a:p>
            <a:pPr fontAlgn="base">
              <a:lnSpc>
                <a:spcPct val="90000"/>
              </a:lnSpc>
              <a:spcBef>
                <a:spcPct val="50000"/>
              </a:spcBef>
              <a:spcAft>
                <a:spcPct val="0"/>
              </a:spcAft>
              <a:defRPr/>
            </a:pPr>
            <a:r>
              <a:rPr lang="en-US" sz="2000" dirty="0" smtClean="0">
                <a:solidFill>
                  <a:srgbClr val="00AEEF"/>
                </a:solidFill>
              </a:rPr>
              <a:t>2.</a:t>
            </a:r>
            <a:r>
              <a:rPr lang="en-US" sz="2000" dirty="0" smtClean="0">
                <a:solidFill>
                  <a:srgbClr val="1E5298"/>
                </a:solidFill>
              </a:rPr>
              <a:t>	</a:t>
            </a:r>
            <a:r>
              <a:rPr lang="en-US" sz="2000" b="0" dirty="0" smtClean="0">
                <a:solidFill>
                  <a:srgbClr val="000000"/>
                </a:solidFill>
              </a:rPr>
              <a:t>Put the thermometer stem or probe into the water.</a:t>
            </a:r>
            <a:endParaRPr lang="en-US" sz="2400" b="0" dirty="0" smtClean="0">
              <a:solidFill>
                <a:srgbClr val="000000"/>
              </a:solidFill>
            </a:endParaRPr>
          </a:p>
        </p:txBody>
      </p:sp>
      <p:sp>
        <p:nvSpPr>
          <p:cNvPr id="198669" name="Text Box 20"/>
          <p:cNvSpPr txBox="1">
            <a:spLocks noChangeArrowheads="1"/>
          </p:cNvSpPr>
          <p:nvPr/>
        </p:nvSpPr>
        <p:spPr bwMode="auto">
          <a:xfrm>
            <a:off x="6286500" y="4318000"/>
            <a:ext cx="2578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5750" indent="-285750">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eaLnBrk="0" fontAlgn="base" hangingPunct="0">
              <a:lnSpc>
                <a:spcPct val="90000"/>
              </a:lnSpc>
              <a:spcBef>
                <a:spcPct val="50000"/>
              </a:spcBef>
              <a:spcAft>
                <a:spcPct val="0"/>
              </a:spcAft>
              <a:buSzPct val="75000"/>
              <a:buFont typeface="Wingdings" charset="0"/>
              <a:buNone/>
            </a:pPr>
            <a:r>
              <a:rPr lang="en-US" sz="2000" dirty="0">
                <a:solidFill>
                  <a:srgbClr val="00AEEF"/>
                </a:solidFill>
                <a:latin typeface="Arial" charset="0"/>
              </a:rPr>
              <a:t>3.</a:t>
            </a:r>
            <a:r>
              <a:rPr lang="en-US" sz="2000" dirty="0">
                <a:solidFill>
                  <a:srgbClr val="1E5298"/>
                </a:solidFill>
                <a:latin typeface="Arial" charset="0"/>
              </a:rPr>
              <a:t>	</a:t>
            </a:r>
            <a:r>
              <a:rPr lang="en-US" sz="2000" b="0" dirty="0">
                <a:solidFill>
                  <a:srgbClr val="000000"/>
                </a:solidFill>
                <a:latin typeface="Arial" charset="0"/>
              </a:rPr>
              <a:t>Adjust the thermometer so it reads 32</a:t>
            </a:r>
            <a:r>
              <a:rPr lang="en-US" sz="2000" b="0" dirty="0">
                <a:solidFill>
                  <a:srgbClr val="000000"/>
                </a:solidFill>
                <a:latin typeface="Arial" charset="0"/>
                <a:sym typeface="Symbol" charset="0"/>
              </a:rPr>
              <a:t>˚</a:t>
            </a:r>
            <a:r>
              <a:rPr lang="en-US" sz="2000" b="0" dirty="0">
                <a:solidFill>
                  <a:srgbClr val="000000"/>
                </a:solidFill>
                <a:latin typeface="Arial" charset="0"/>
              </a:rPr>
              <a:t>F (0</a:t>
            </a:r>
            <a:r>
              <a:rPr lang="en-US" sz="2000" b="0" dirty="0">
                <a:solidFill>
                  <a:srgbClr val="000000"/>
                </a:solidFill>
                <a:latin typeface="Arial" charset="0"/>
                <a:sym typeface="Symbol" charset="0"/>
              </a:rPr>
              <a:t>˚</a:t>
            </a:r>
            <a:r>
              <a:rPr lang="en-US" sz="2000" b="0" dirty="0">
                <a:solidFill>
                  <a:srgbClr val="000000"/>
                </a:solidFill>
                <a:latin typeface="Arial" charset="0"/>
              </a:rPr>
              <a:t>C).</a:t>
            </a:r>
          </a:p>
        </p:txBody>
      </p:sp>
    </p:spTree>
    <p:extLst>
      <p:ext uri="{BB962C8B-B14F-4D97-AF65-F5344CB8AC3E}">
        <p14:creationId xmlns:p14="http://schemas.microsoft.com/office/powerpoint/2010/main" val="1615477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8"/>
          <p:cNvSpPr>
            <a:spLocks noGrp="1" noChangeArrowheads="1"/>
          </p:cNvSpPr>
          <p:nvPr>
            <p:ph type="title"/>
          </p:nvPr>
        </p:nvSpPr>
        <p:spPr>
          <a:xfrm>
            <a:off x="393700" y="158750"/>
            <a:ext cx="8240713" cy="519113"/>
          </a:xfrm>
        </p:spPr>
        <p:txBody>
          <a:bodyPr/>
          <a:lstStyle/>
          <a:p>
            <a:pPr eaLnBrk="1" hangingPunct="1">
              <a:defRPr/>
            </a:pPr>
            <a:r>
              <a:rPr lang="en-US" dirty="0">
                <a:cs typeface="+mj-cs"/>
              </a:rPr>
              <a:t>General Thermometer Guidelines</a:t>
            </a:r>
          </a:p>
        </p:txBody>
      </p:sp>
      <p:sp>
        <p:nvSpPr>
          <p:cNvPr id="118786" name="Rectangle 3"/>
          <p:cNvSpPr>
            <a:spLocks noGrp="1" noChangeArrowheads="1"/>
          </p:cNvSpPr>
          <p:nvPr>
            <p:ph idx="1"/>
          </p:nvPr>
        </p:nvSpPr>
        <p:spPr>
          <a:xfrm>
            <a:off x="393700" y="1143000"/>
            <a:ext cx="5118100" cy="4148138"/>
          </a:xfrm>
        </p:spPr>
        <p:txBody>
          <a:bodyPr/>
          <a:lstStyle/>
          <a:p>
            <a:pPr eaLnBrk="1" hangingPunct="1">
              <a:lnSpc>
                <a:spcPct val="80000"/>
              </a:lnSpc>
            </a:pPr>
            <a:r>
              <a:rPr lang="en-US" dirty="0">
                <a:latin typeface="Arial Narrow" charset="0"/>
              </a:rPr>
              <a:t>When using thermometers:</a:t>
            </a:r>
          </a:p>
          <a:p>
            <a:pPr lvl="1" eaLnBrk="1" hangingPunct="1"/>
            <a:r>
              <a:rPr lang="en-US" dirty="0">
                <a:latin typeface="Arial Narrow" charset="0"/>
              </a:rPr>
              <a:t>Wash, rinse, sanitize, and air-dry thermometers before and after using them</a:t>
            </a:r>
          </a:p>
          <a:p>
            <a:pPr lvl="1" eaLnBrk="1" hangingPunct="1"/>
            <a:r>
              <a:rPr lang="en-US" dirty="0">
                <a:latin typeface="Arial Narrow" charset="0"/>
              </a:rPr>
              <a:t>Calibrate them before each shift to </a:t>
            </a:r>
            <a:br>
              <a:rPr lang="en-US" dirty="0">
                <a:latin typeface="Arial Narrow" charset="0"/>
              </a:rPr>
            </a:br>
            <a:r>
              <a:rPr lang="en-US" dirty="0">
                <a:latin typeface="Arial Narrow" charset="0"/>
              </a:rPr>
              <a:t>ensure accuracy</a:t>
            </a:r>
          </a:p>
          <a:p>
            <a:pPr lvl="1" eaLnBrk="1" hangingPunct="1"/>
            <a:r>
              <a:rPr lang="en-US" dirty="0">
                <a:latin typeface="Arial Narrow" charset="0"/>
              </a:rPr>
              <a:t>Make sure thermometers used to measure the temperature of food are accurate to </a:t>
            </a:r>
            <a:br>
              <a:rPr lang="en-US" dirty="0">
                <a:latin typeface="Arial Narrow" charset="0"/>
              </a:rPr>
            </a:br>
            <a:r>
              <a:rPr lang="en-US" dirty="0">
                <a:latin typeface="Arial Narrow" charset="0"/>
              </a:rPr>
              <a:t>+/- </a:t>
            </a:r>
            <a:r>
              <a:rPr lang="en-US" dirty="0" smtClean="0">
                <a:latin typeface="Arial Narrow" charset="0"/>
              </a:rPr>
              <a:t>2˚F </a:t>
            </a:r>
            <a:r>
              <a:rPr lang="en-US" dirty="0">
                <a:latin typeface="Arial Narrow" charset="0"/>
              </a:rPr>
              <a:t>or +/- </a:t>
            </a:r>
            <a:r>
              <a:rPr lang="en-US" dirty="0" smtClean="0">
                <a:latin typeface="Arial Narrow" charset="0"/>
              </a:rPr>
              <a:t>1˚C </a:t>
            </a:r>
            <a:endParaRPr lang="en-US" dirty="0">
              <a:latin typeface="Arial Narrow" charset="0"/>
            </a:endParaRPr>
          </a:p>
          <a:p>
            <a:pPr lvl="1" eaLnBrk="1" hangingPunct="1"/>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8789"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5-14</a:t>
            </a:r>
          </a:p>
        </p:txBody>
      </p:sp>
      <p:pic>
        <p:nvPicPr>
          <p:cNvPr id="199686" name="Picture 1" descr="6e_c04_09_checking tem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77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General Thermometer Guidelines</a:t>
            </a:r>
          </a:p>
        </p:txBody>
      </p:sp>
      <p:sp>
        <p:nvSpPr>
          <p:cNvPr id="119810" name="Rectangle 3"/>
          <p:cNvSpPr>
            <a:spLocks noGrp="1" noChangeArrowheads="1"/>
          </p:cNvSpPr>
          <p:nvPr>
            <p:ph idx="1"/>
          </p:nvPr>
        </p:nvSpPr>
        <p:spPr>
          <a:xfrm>
            <a:off x="393700" y="1143000"/>
            <a:ext cx="5408613" cy="3810000"/>
          </a:xfrm>
        </p:spPr>
        <p:txBody>
          <a:bodyPr/>
          <a:lstStyle/>
          <a:p>
            <a:pPr eaLnBrk="1" hangingPunct="1">
              <a:lnSpc>
                <a:spcPct val="80000"/>
              </a:lnSpc>
              <a:defRPr/>
            </a:pPr>
            <a:r>
              <a:rPr lang="en-US" dirty="0">
                <a:cs typeface="+mn-cs"/>
              </a:rPr>
              <a:t>When using thermometers: </a:t>
            </a:r>
            <a:endParaRPr lang="en-US" i="1" dirty="0" smtClean="0">
              <a:cs typeface="+mn-cs"/>
            </a:endParaRPr>
          </a:p>
          <a:p>
            <a:pPr marL="347472" lvl="1" indent="-347472" eaLnBrk="1" hangingPunct="1">
              <a:defRPr/>
            </a:pPr>
            <a:r>
              <a:rPr lang="en-US" dirty="0" smtClean="0"/>
              <a:t>Insert the thermometer stem or </a:t>
            </a:r>
            <a:br>
              <a:rPr lang="en-US" dirty="0" smtClean="0"/>
            </a:br>
            <a:r>
              <a:rPr lang="en-US" dirty="0" smtClean="0"/>
              <a:t>probe into thickest part of the product </a:t>
            </a:r>
            <a:br>
              <a:rPr lang="en-US" dirty="0" smtClean="0"/>
            </a:br>
            <a:r>
              <a:rPr lang="en-US" dirty="0" smtClean="0"/>
              <a:t>(usually the center)</a:t>
            </a:r>
          </a:p>
          <a:p>
            <a:pPr marL="347472" lvl="1" indent="-347472" eaLnBrk="1" hangingPunct="1">
              <a:defRPr/>
            </a:pPr>
            <a:r>
              <a:rPr lang="en-US" dirty="0" smtClean="0"/>
              <a:t>Take another reading in a different spot</a:t>
            </a:r>
            <a:endParaRPr lang="en-US" dirty="0"/>
          </a:p>
          <a:p>
            <a:pPr marL="347472" lvl="1" indent="-347472" eaLnBrk="1" hangingPunct="1">
              <a:defRPr/>
            </a:pPr>
            <a:r>
              <a:rPr lang="en-US" dirty="0"/>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9813"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5-15</a:t>
            </a:r>
          </a:p>
        </p:txBody>
      </p:sp>
      <p:pic>
        <p:nvPicPr>
          <p:cNvPr id="200710" name="Picture 6" descr="6e_c04_09_checking tem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751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620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General Purchasing and Receiving Principles</a:t>
            </a:r>
          </a:p>
        </p:txBody>
      </p:sp>
      <p:sp>
        <p:nvSpPr>
          <p:cNvPr id="121858" name="Rectangle 3"/>
          <p:cNvSpPr>
            <a:spLocks noGrp="1" noChangeArrowheads="1"/>
          </p:cNvSpPr>
          <p:nvPr>
            <p:ph idx="1"/>
          </p:nvPr>
        </p:nvSpPr>
        <p:spPr>
          <a:xfrm>
            <a:off x="393700" y="1143000"/>
            <a:ext cx="7323138" cy="4659313"/>
          </a:xfrm>
        </p:spPr>
        <p:txBody>
          <a:bodyPr/>
          <a:lstStyle/>
          <a:p>
            <a:pPr marL="0" indent="0" eaLnBrk="1" hangingPunct="1">
              <a:defRPr/>
            </a:pPr>
            <a:r>
              <a:rPr lang="en-US" dirty="0">
                <a:cs typeface="+mn-cs"/>
              </a:rPr>
              <a:t>Purchase food from approved, reputable </a:t>
            </a:r>
            <a:r>
              <a:rPr lang="en-US" dirty="0" smtClean="0">
                <a:cs typeface="+mn-cs"/>
              </a:rPr>
              <a:t>suppliers:</a:t>
            </a:r>
            <a:endParaRPr lang="en-US" dirty="0">
              <a:solidFill>
                <a:srgbClr val="000000"/>
              </a:solidFill>
              <a:cs typeface="+mn-cs"/>
            </a:endParaRPr>
          </a:p>
          <a:p>
            <a:pPr marL="347472" lvl="1" indent="-347472" eaLnBrk="1" hangingPunct="1">
              <a:defRPr/>
            </a:pPr>
            <a:r>
              <a:rPr lang="en-US" dirty="0">
                <a:solidFill>
                  <a:srgbClr val="000000"/>
                </a:solidFill>
              </a:rPr>
              <a:t>Have been </a:t>
            </a:r>
            <a:r>
              <a:rPr lang="en-US" dirty="0" smtClean="0">
                <a:solidFill>
                  <a:srgbClr val="000000"/>
                </a:solidFill>
              </a:rPr>
              <a:t>inspected and can show an inspection report</a:t>
            </a:r>
            <a:endParaRPr lang="en-US" dirty="0">
              <a:solidFill>
                <a:srgbClr val="000000"/>
              </a:solidFill>
            </a:endParaRPr>
          </a:p>
          <a:p>
            <a:pPr marL="347472" lvl="1" indent="-347472" eaLnBrk="1" hangingPunct="1">
              <a:defRPr/>
            </a:pPr>
            <a:r>
              <a:rPr lang="en-US" dirty="0">
                <a:solidFill>
                  <a:srgbClr val="000000"/>
                </a:solidFill>
              </a:rPr>
              <a:t>Meet </a:t>
            </a:r>
            <a:r>
              <a:rPr lang="en-US" dirty="0" smtClean="0">
                <a:solidFill>
                  <a:srgbClr val="000000"/>
                </a:solidFill>
              </a:rPr>
              <a:t>applicable </a:t>
            </a:r>
            <a:r>
              <a:rPr lang="en-US" dirty="0">
                <a:solidFill>
                  <a:srgbClr val="000000"/>
                </a:solidFill>
              </a:rPr>
              <a:t>local, state, and federal laws</a:t>
            </a:r>
            <a:endParaRPr lang="en-US" dirty="0"/>
          </a:p>
          <a:p>
            <a:pPr marL="0" indent="0" eaLnBrk="1" hangingPunct="1">
              <a:defRPr/>
            </a:pPr>
            <a:r>
              <a:rPr lang="en-US" dirty="0">
                <a:cs typeface="+mn-cs"/>
              </a:rPr>
              <a:t>Arrange </a:t>
            </a:r>
            <a:r>
              <a:rPr lang="en-US" dirty="0" smtClean="0">
                <a:cs typeface="+mn-cs"/>
              </a:rPr>
              <a:t>deliveries so they </a:t>
            </a:r>
            <a:r>
              <a:rPr lang="en-US" dirty="0">
                <a:cs typeface="+mn-cs"/>
              </a:rPr>
              <a:t>arrive:</a:t>
            </a:r>
          </a:p>
          <a:p>
            <a:pPr marL="347472" lvl="1" indent="-347472" eaLnBrk="1" hangingPunct="1">
              <a:defRPr/>
            </a:pPr>
            <a:r>
              <a:rPr lang="en-US" dirty="0">
                <a:solidFill>
                  <a:srgbClr val="000000"/>
                </a:solidFill>
              </a:rPr>
              <a:t>When staff has enough time to do inspections</a:t>
            </a:r>
          </a:p>
          <a:p>
            <a:pPr marL="347472" lvl="1" indent="-347472" eaLnBrk="1" hangingPunct="1">
              <a:defRPr/>
            </a:pPr>
            <a:r>
              <a:rPr lang="en-US" dirty="0">
                <a:solidFill>
                  <a:srgbClr val="000000"/>
                </a:solidFill>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a:t>
            </a:r>
          </a:p>
        </p:txBody>
      </p:sp>
    </p:spTree>
    <p:extLst>
      <p:ext uri="{BB962C8B-B14F-4D97-AF65-F5344CB8AC3E}">
        <p14:creationId xmlns:p14="http://schemas.microsoft.com/office/powerpoint/2010/main" val="3837366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0"/>
          <p:cNvSpPr>
            <a:spLocks noChangeArrowheads="1"/>
          </p:cNvSpPr>
          <p:nvPr/>
        </p:nvSpPr>
        <p:spPr bwMode="auto">
          <a:xfrm>
            <a:off x="4062413" y="2578100"/>
            <a:ext cx="731837" cy="12065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sp>
        <p:nvSpPr>
          <p:cNvPr id="10"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How Food Handlers Can Contaminate Food</a:t>
            </a:r>
          </a:p>
        </p:txBody>
      </p:sp>
      <p:sp>
        <p:nvSpPr>
          <p:cNvPr id="290843" name="Rectangle 27"/>
          <p:cNvSpPr>
            <a:spLocks noGrp="1" noChangeArrowheads="1"/>
          </p:cNvSpPr>
          <p:nvPr>
            <p:ph idx="1"/>
          </p:nvPr>
        </p:nvSpPr>
        <p:spPr>
          <a:xfrm>
            <a:off x="457200" y="1143000"/>
            <a:ext cx="5503863" cy="606425"/>
          </a:xfrm>
        </p:spPr>
        <p:txBody>
          <a:bodyPr/>
          <a:lstStyle/>
          <a:p>
            <a:pPr eaLnBrk="1" hangingPunct="1">
              <a:defRPr/>
            </a:pPr>
            <a:r>
              <a:rPr lang="en-US" dirty="0"/>
              <a:t>Actions </a:t>
            </a:r>
            <a:r>
              <a:rPr lang="en-US" dirty="0" smtClean="0"/>
              <a:t>that can contaminate food:</a:t>
            </a:r>
            <a:endParaRPr lang="en-US" dirty="0"/>
          </a:p>
        </p:txBody>
      </p:sp>
      <p:sp>
        <p:nvSpPr>
          <p:cNvPr id="167941" name="Rectangle 29"/>
          <p:cNvSpPr>
            <a:spLocks noChangeArrowheads="1"/>
          </p:cNvSpPr>
          <p:nvPr/>
        </p:nvSpPr>
        <p:spPr bwMode="auto">
          <a:xfrm>
            <a:off x="342900" y="2044700"/>
            <a:ext cx="264795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92100" indent="-292100" fontAlgn="base">
              <a:spcBef>
                <a:spcPct val="50000"/>
              </a:spcBef>
              <a:spcAft>
                <a:spcPct val="0"/>
              </a:spcAft>
            </a:pPr>
            <a:r>
              <a:rPr lang="en-US" sz="2000" b="1" dirty="0">
                <a:solidFill>
                  <a:srgbClr val="009DDC"/>
                </a:solidFill>
                <a:ea typeface="ＭＳ Ｐゴシック" charset="0"/>
                <a:cs typeface="Times New Roman" charset="0"/>
              </a:rPr>
              <a:t>A. </a:t>
            </a:r>
            <a:r>
              <a:rPr lang="en-US" sz="2000" dirty="0">
                <a:solidFill>
                  <a:srgbClr val="000000"/>
                </a:solidFill>
                <a:ea typeface="ＭＳ Ｐゴシック" charset="0"/>
                <a:cs typeface="Times New Roman" charset="0"/>
              </a:rPr>
              <a:t>Scratching the scalp</a:t>
            </a:r>
            <a:r>
              <a:rPr lang="en-US" dirty="0">
                <a:solidFill>
                  <a:srgbClr val="000000"/>
                </a:solidFill>
                <a:ea typeface="ＭＳ Ｐゴシック" charset="0"/>
                <a:cs typeface="Times New Roman" charset="0"/>
              </a:rPr>
              <a:t> </a:t>
            </a:r>
          </a:p>
          <a:p>
            <a:pPr marL="292100" indent="-292100" fontAlgn="base">
              <a:spcBef>
                <a:spcPct val="50000"/>
              </a:spcBef>
              <a:spcAft>
                <a:spcPct val="0"/>
              </a:spcAft>
            </a:pPr>
            <a:r>
              <a:rPr lang="en-US" sz="2000" b="1" dirty="0">
                <a:solidFill>
                  <a:srgbClr val="009DDC"/>
                </a:solidFill>
                <a:ea typeface="ＭＳ Ｐゴシック" charset="0"/>
                <a:cs typeface="Times New Roman" charset="0"/>
              </a:rPr>
              <a:t>B.</a:t>
            </a:r>
            <a:r>
              <a:rPr lang="en-US" dirty="0">
                <a:solidFill>
                  <a:srgbClr val="000000"/>
                </a:solidFill>
                <a:ea typeface="ＭＳ Ｐゴシック" charset="0"/>
                <a:cs typeface="Times New Roman" charset="0"/>
              </a:rPr>
              <a:t> </a:t>
            </a:r>
            <a:r>
              <a:rPr lang="en-US" sz="2000" dirty="0">
                <a:solidFill>
                  <a:srgbClr val="000000"/>
                </a:solidFill>
                <a:ea typeface="ＭＳ Ｐゴシック" charset="0"/>
                <a:cs typeface="Times New Roman" charset="0"/>
              </a:rPr>
              <a:t>Running fingers through hair</a:t>
            </a:r>
          </a:p>
          <a:p>
            <a:pPr marL="292100" indent="-292100" fontAlgn="base">
              <a:spcBef>
                <a:spcPct val="50000"/>
              </a:spcBef>
              <a:spcAft>
                <a:spcPct val="0"/>
              </a:spcAft>
            </a:pPr>
            <a:r>
              <a:rPr lang="en-US" sz="2000" b="1" dirty="0">
                <a:solidFill>
                  <a:srgbClr val="009DDC"/>
                </a:solidFill>
                <a:ea typeface="ＭＳ Ｐゴシック" charset="0"/>
                <a:cs typeface="Times New Roman" charset="0"/>
              </a:rPr>
              <a:t>C.</a:t>
            </a:r>
            <a:r>
              <a:rPr lang="en-US" b="1" dirty="0">
                <a:solidFill>
                  <a:srgbClr val="009DDC"/>
                </a:solidFill>
                <a:ea typeface="ＭＳ Ｐゴシック" charset="0"/>
                <a:cs typeface="Times New Roman" charset="0"/>
              </a:rPr>
              <a:t> </a:t>
            </a:r>
            <a:r>
              <a:rPr lang="en-US" sz="2000" dirty="0">
                <a:solidFill>
                  <a:srgbClr val="000000"/>
                </a:solidFill>
                <a:ea typeface="ＭＳ Ｐゴシック" charset="0"/>
                <a:cs typeface="Times New Roman" charset="0"/>
              </a:rPr>
              <a:t>Wiping or touching</a:t>
            </a:r>
            <a:r>
              <a:rPr lang="en-US" dirty="0">
                <a:solidFill>
                  <a:srgbClr val="000000"/>
                </a:solidFill>
                <a:ea typeface="ＭＳ Ｐゴシック" charset="0"/>
                <a:cs typeface="Times New Roman" charset="0"/>
              </a:rPr>
              <a:t> </a:t>
            </a:r>
            <a:r>
              <a:rPr lang="en-US" sz="2000" dirty="0">
                <a:solidFill>
                  <a:srgbClr val="000000"/>
                </a:solidFill>
                <a:ea typeface="ＭＳ Ｐゴシック" charset="0"/>
                <a:cs typeface="Times New Roman" charset="0"/>
              </a:rPr>
              <a:t>the </a:t>
            </a:r>
            <a:r>
              <a:rPr lang="en-US" sz="2000" dirty="0">
                <a:solidFill>
                  <a:srgbClr val="000000"/>
                </a:solidFill>
                <a:ea typeface="ＭＳ Ｐゴシック" charset="0"/>
                <a:cs typeface="Times New Roman" charset="0"/>
              </a:rPr>
              <a:t>nose</a:t>
            </a:r>
            <a:r>
              <a:rPr lang="en-US" dirty="0">
                <a:solidFill>
                  <a:srgbClr val="000000"/>
                </a:solidFill>
                <a:ea typeface="ＭＳ Ｐゴシック" charset="0"/>
                <a:cs typeface="Times New Roman" charset="0"/>
              </a:rPr>
              <a:t>                                                            </a:t>
            </a:r>
            <a:endParaRPr lang="en-US" dirty="0">
              <a:solidFill>
                <a:srgbClr val="000000"/>
              </a:solidFill>
              <a:ea typeface="ＭＳ Ｐゴシック" charset="0"/>
              <a:cs typeface="Times New Roman" charset="0"/>
            </a:endParaRPr>
          </a:p>
          <a:p>
            <a:pPr marL="292100" indent="-292100" fontAlgn="base">
              <a:spcBef>
                <a:spcPct val="50000"/>
              </a:spcBef>
              <a:spcAft>
                <a:spcPct val="0"/>
              </a:spcAft>
            </a:pPr>
            <a:r>
              <a:rPr lang="en-US" sz="2000" b="1" dirty="0">
                <a:solidFill>
                  <a:srgbClr val="009DDC"/>
                </a:solidFill>
                <a:ea typeface="ＭＳ Ｐゴシック" charset="0"/>
                <a:cs typeface="Times New Roman" charset="0"/>
              </a:rPr>
              <a:t>D.</a:t>
            </a:r>
            <a:r>
              <a:rPr lang="en-US" sz="2000" dirty="0">
                <a:solidFill>
                  <a:srgbClr val="000000"/>
                </a:solidFill>
                <a:ea typeface="ＭＳ Ｐゴシック" charset="0"/>
                <a:cs typeface="Times New Roman" charset="0"/>
              </a:rPr>
              <a:t> Rubbing an ear </a:t>
            </a:r>
          </a:p>
        </p:txBody>
      </p:sp>
      <p:sp>
        <p:nvSpPr>
          <p:cNvPr id="167942" name="Rectangle 34"/>
          <p:cNvSpPr>
            <a:spLocks noChangeArrowheads="1"/>
          </p:cNvSpPr>
          <p:nvPr/>
        </p:nvSpPr>
        <p:spPr bwMode="auto">
          <a:xfrm>
            <a:off x="5961063" y="2051050"/>
            <a:ext cx="2954337"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fontAlgn="base">
              <a:spcBef>
                <a:spcPct val="50000"/>
              </a:spcBef>
              <a:spcAft>
                <a:spcPct val="0"/>
              </a:spcAft>
            </a:pPr>
            <a:r>
              <a:rPr lang="en-US" sz="2000" b="1">
                <a:solidFill>
                  <a:srgbClr val="009DDC"/>
                </a:solidFill>
                <a:ea typeface="ＭＳ Ｐゴシック" charset="0"/>
                <a:cs typeface="Times New Roman" charset="0"/>
              </a:rPr>
              <a:t>E.</a:t>
            </a:r>
            <a:r>
              <a:rPr lang="en-US" sz="2000">
                <a:solidFill>
                  <a:srgbClr val="000000"/>
                </a:solidFill>
                <a:ea typeface="ＭＳ Ｐゴシック" charset="0"/>
                <a:cs typeface="Times New Roman" charset="0"/>
              </a:rPr>
              <a:t> Touching a pimple or </a:t>
            </a:r>
            <a:br>
              <a:rPr lang="en-US" sz="2000">
                <a:solidFill>
                  <a:srgbClr val="000000"/>
                </a:solidFill>
                <a:ea typeface="ＭＳ Ｐゴシック" charset="0"/>
                <a:cs typeface="Times New Roman" charset="0"/>
              </a:rPr>
            </a:br>
            <a:r>
              <a:rPr lang="en-US" sz="2000">
                <a:solidFill>
                  <a:srgbClr val="000000"/>
                </a:solidFill>
                <a:ea typeface="ＭＳ Ｐゴシック" charset="0"/>
                <a:cs typeface="Times New Roman" charset="0"/>
              </a:rPr>
              <a:t>infected wound</a:t>
            </a:r>
            <a:endParaRPr lang="en-US" sz="2000">
              <a:solidFill>
                <a:srgbClr val="1E5299"/>
              </a:solidFill>
              <a:ea typeface="ＭＳ Ｐゴシック" charset="0"/>
              <a:cs typeface="Times New Roman" charset="0"/>
            </a:endParaRPr>
          </a:p>
          <a:p>
            <a:pPr marL="342900" indent="-342900" fontAlgn="base">
              <a:spcBef>
                <a:spcPct val="50000"/>
              </a:spcBef>
              <a:spcAft>
                <a:spcPct val="0"/>
              </a:spcAft>
            </a:pPr>
            <a:r>
              <a:rPr lang="en-US" sz="2000" b="1">
                <a:solidFill>
                  <a:srgbClr val="009DDC"/>
                </a:solidFill>
                <a:ea typeface="ＭＳ Ｐゴシック" charset="0"/>
                <a:cs typeface="Times New Roman" charset="0"/>
              </a:rPr>
              <a:t>F.</a:t>
            </a:r>
            <a:r>
              <a:rPr lang="en-US" sz="2000">
                <a:solidFill>
                  <a:srgbClr val="000000"/>
                </a:solidFill>
                <a:ea typeface="ＭＳ Ｐゴシック" charset="0"/>
                <a:cs typeface="Times New Roman" charset="0"/>
              </a:rPr>
              <a:t> Wearing a dirty uniform</a:t>
            </a:r>
            <a:r>
              <a:rPr lang="en-US" sz="2000">
                <a:solidFill>
                  <a:srgbClr val="1E5299"/>
                </a:solidFill>
                <a:ea typeface="ＭＳ Ｐゴシック" charset="0"/>
                <a:cs typeface="Times New Roman" charset="0"/>
              </a:rPr>
              <a:t> </a:t>
            </a:r>
          </a:p>
          <a:p>
            <a:pPr marL="342900" indent="-342900" fontAlgn="base">
              <a:spcBef>
                <a:spcPct val="50000"/>
              </a:spcBef>
              <a:spcAft>
                <a:spcPct val="0"/>
              </a:spcAft>
            </a:pPr>
            <a:r>
              <a:rPr lang="en-US" sz="2000" b="1">
                <a:solidFill>
                  <a:srgbClr val="009DDC"/>
                </a:solidFill>
                <a:ea typeface="ＭＳ Ｐゴシック" charset="0"/>
                <a:cs typeface="Times New Roman" charset="0"/>
              </a:rPr>
              <a:t>G.</a:t>
            </a:r>
            <a:r>
              <a:rPr lang="en-US" sz="2000">
                <a:solidFill>
                  <a:srgbClr val="000000"/>
                </a:solidFill>
                <a:ea typeface="ＭＳ Ｐゴシック" charset="0"/>
                <a:cs typeface="Times New Roman" charset="0"/>
              </a:rPr>
              <a:t> Coughing or sneezing into the hand</a:t>
            </a:r>
            <a:endParaRPr lang="en-US" sz="2000">
              <a:solidFill>
                <a:srgbClr val="1E5299"/>
              </a:solidFill>
              <a:ea typeface="ＭＳ Ｐゴシック" charset="0"/>
              <a:cs typeface="Times New Roman" charset="0"/>
            </a:endParaRPr>
          </a:p>
          <a:p>
            <a:pPr marL="342900" indent="-342900" fontAlgn="base">
              <a:spcBef>
                <a:spcPct val="50000"/>
              </a:spcBef>
              <a:spcAft>
                <a:spcPct val="0"/>
              </a:spcAft>
            </a:pPr>
            <a:r>
              <a:rPr lang="en-US" sz="2000" b="1">
                <a:solidFill>
                  <a:srgbClr val="009DDC"/>
                </a:solidFill>
                <a:ea typeface="ＭＳ Ｐゴシック" charset="0"/>
                <a:cs typeface="Times New Roman" charset="0"/>
              </a:rPr>
              <a:t>H. </a:t>
            </a:r>
            <a:r>
              <a:rPr lang="en-US" sz="2000">
                <a:solidFill>
                  <a:srgbClr val="000000"/>
                </a:solidFill>
                <a:ea typeface="ＭＳ Ｐゴシック" charset="0"/>
                <a:cs typeface="Times New Roman" charset="0"/>
              </a:rPr>
              <a:t>Spitting in the operation</a:t>
            </a:r>
          </a:p>
        </p:txBody>
      </p:sp>
      <p:pic>
        <p:nvPicPr>
          <p:cNvPr id="167943" name="Picture 2054" descr="SS5eESSc04_p03_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25775" y="1763713"/>
            <a:ext cx="2741613"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4"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4-4</a:t>
            </a:r>
          </a:p>
        </p:txBody>
      </p:sp>
    </p:spTree>
    <p:extLst>
      <p:ext uri="{BB962C8B-B14F-4D97-AF65-F5344CB8AC3E}">
        <p14:creationId xmlns:p14="http://schemas.microsoft.com/office/powerpoint/2010/main" val="971223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7"/>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Receiving Considerations</a:t>
            </a:r>
            <a:endParaRPr lang="en-US" dirty="0">
              <a:cs typeface="+mj-cs"/>
            </a:endParaRPr>
          </a:p>
        </p:txBody>
      </p:sp>
      <p:sp>
        <p:nvSpPr>
          <p:cNvPr id="123906" name="Rectangle 3"/>
          <p:cNvSpPr>
            <a:spLocks noGrp="1" noChangeArrowheads="1"/>
          </p:cNvSpPr>
          <p:nvPr>
            <p:ph idx="1"/>
          </p:nvPr>
        </p:nvSpPr>
        <p:spPr>
          <a:xfrm>
            <a:off x="393700" y="1143000"/>
            <a:ext cx="7323138" cy="4732338"/>
          </a:xfrm>
        </p:spPr>
        <p:txBody>
          <a:bodyPr/>
          <a:lstStyle/>
          <a:p>
            <a:pPr marL="0" indent="0" eaLnBrk="1" hangingPunct="1">
              <a:defRPr/>
            </a:pPr>
            <a:r>
              <a:rPr lang="en-US" dirty="0" smtClean="0">
                <a:ea typeface="+mn-ea"/>
                <a:cs typeface="+mn-cs"/>
              </a:rPr>
              <a:t>Receiving principles:</a:t>
            </a:r>
          </a:p>
          <a:p>
            <a:pPr marL="347472" lvl="1" indent="-347472" eaLnBrk="1" hangingPunct="1">
              <a:defRPr/>
            </a:pPr>
            <a:r>
              <a:rPr lang="en-US" dirty="0" smtClean="0">
                <a:solidFill>
                  <a:srgbClr val="000000"/>
                </a:solidFill>
              </a:rPr>
              <a:t>Make specific staff responsible for receiving</a:t>
            </a:r>
          </a:p>
          <a:p>
            <a:pPr marL="694944" lvl="2" indent="-347472" eaLnBrk="1" hangingPunct="1">
              <a:defRPr/>
            </a:pPr>
            <a:r>
              <a:rPr lang="en-US" dirty="0" smtClean="0">
                <a:solidFill>
                  <a:srgbClr val="000000"/>
                </a:solidFill>
              </a:rPr>
              <a:t>Train them to look for</a:t>
            </a:r>
          </a:p>
          <a:p>
            <a:pPr marL="1042606" lvl="3" indent="-347472" eaLnBrk="1" hangingPunct="1">
              <a:buFont typeface="Courier New" pitchFamily="49" charset="0"/>
              <a:buChar char="o"/>
              <a:defRPr/>
            </a:pPr>
            <a:r>
              <a:rPr lang="en-US" dirty="0" smtClean="0">
                <a:solidFill>
                  <a:srgbClr val="000000"/>
                </a:solidFill>
              </a:rPr>
              <a:t>Correct temperatures</a:t>
            </a:r>
          </a:p>
          <a:p>
            <a:pPr marL="1042606" lvl="3" indent="-347472" eaLnBrk="1" hangingPunct="1">
              <a:buFont typeface="Courier New" pitchFamily="49" charset="0"/>
              <a:buChar char="o"/>
              <a:defRPr/>
            </a:pPr>
            <a:r>
              <a:rPr lang="en-US" dirty="0" smtClean="0">
                <a:solidFill>
                  <a:srgbClr val="000000"/>
                </a:solidFill>
              </a:rPr>
              <a:t>Expired code dates</a:t>
            </a:r>
          </a:p>
          <a:p>
            <a:pPr marL="1042606" lvl="3" indent="-347472" eaLnBrk="1" hangingPunct="1">
              <a:buFont typeface="Courier New" pitchFamily="49" charset="0"/>
              <a:buChar char="o"/>
              <a:defRPr/>
            </a:pPr>
            <a:r>
              <a:rPr lang="en-US" dirty="0" smtClean="0">
                <a:solidFill>
                  <a:srgbClr val="000000"/>
                </a:solidFill>
              </a:rPr>
              <a:t>Signs of thawing and refreezing</a:t>
            </a:r>
          </a:p>
          <a:p>
            <a:pPr marL="1042606" lvl="3" indent="-347472" eaLnBrk="1" hangingPunct="1">
              <a:buFont typeface="Courier New" pitchFamily="49" charset="0"/>
              <a:buChar char="o"/>
              <a:defRPr/>
            </a:pPr>
            <a:r>
              <a:rPr lang="en-US" dirty="0" smtClean="0">
                <a:solidFill>
                  <a:srgbClr val="000000"/>
                </a:solidFill>
              </a:rPr>
              <a:t>Pest damage</a:t>
            </a:r>
            <a:endParaRPr lang="en-US" sz="2200" dirty="0">
              <a:solidFill>
                <a:srgbClr val="000000"/>
              </a:solidFill>
            </a:endParaRPr>
          </a:p>
          <a:p>
            <a:pPr marL="694944" lvl="2" indent="-347472" eaLnBrk="1" hangingPunct="1">
              <a:defRPr/>
            </a:pPr>
            <a:r>
              <a:rPr lang="en-US" dirty="0">
                <a:solidFill>
                  <a:srgbClr val="000000"/>
                </a:solidFill>
              </a:rPr>
              <a:t>Allow them to accept, reject, and sign for </a:t>
            </a:r>
            <a:r>
              <a:rPr lang="en-US" dirty="0" smtClean="0">
                <a:solidFill>
                  <a:srgbClr val="000000"/>
                </a:solidFill>
              </a:rPr>
              <a:t>deliveries</a:t>
            </a:r>
          </a:p>
          <a:p>
            <a:pPr marL="347281" lvl="1" indent="-347472" eaLnBrk="1" hangingPunct="1">
              <a:defRPr/>
            </a:pPr>
            <a:r>
              <a:rPr lang="en-US" dirty="0" smtClean="0">
                <a:solidFill>
                  <a:srgbClr val="000000"/>
                </a:solidFill>
              </a:rPr>
              <a:t>Plan ahead for shipments</a:t>
            </a:r>
            <a:endParaRPr lang="en-US" dirty="0">
              <a:solidFill>
                <a:srgbClr val="000000"/>
              </a:solidFill>
            </a:endParaRPr>
          </a:p>
          <a:p>
            <a:pPr marL="694944" lvl="2" indent="-347472" eaLnBrk="1" hangingPunct="1">
              <a:defRPr/>
            </a:pPr>
            <a:endParaRPr lang="en-US" dirty="0" smtClean="0">
              <a:solidFill>
                <a:srgbClr val="000000"/>
              </a:solidFill>
            </a:endParaRPr>
          </a:p>
          <a:p>
            <a:pPr marL="347472" lvl="2" indent="0" eaLnBrk="1" hangingPunct="1">
              <a:buFont typeface="Courier New" pitchFamily="49" charset="0"/>
              <a:buNone/>
              <a:defRPr/>
            </a:pPr>
            <a:endParaRPr lang="en-US" sz="2400" b="1" dirty="0">
              <a:solidFill>
                <a:srgbClr val="005CAB"/>
              </a:solidFill>
              <a:ea typeface="+mn-ea"/>
              <a:cs typeface="+mn-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a:t>
            </a:r>
          </a:p>
        </p:txBody>
      </p:sp>
      <p:pic>
        <p:nvPicPr>
          <p:cNvPr id="202757" name="Picture 1" descr="6e_c05_03_inspectproduce_FN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7800" y="1243013"/>
            <a:ext cx="20970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046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7"/>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Receiving Considerations</a:t>
            </a:r>
            <a:endParaRPr lang="en-US" dirty="0">
              <a:cs typeface="+mj-cs"/>
            </a:endParaRPr>
          </a:p>
        </p:txBody>
      </p:sp>
      <p:sp>
        <p:nvSpPr>
          <p:cNvPr id="123906" name="Rectangle 3"/>
          <p:cNvSpPr>
            <a:spLocks noGrp="1" noChangeArrowheads="1"/>
          </p:cNvSpPr>
          <p:nvPr>
            <p:ph idx="1"/>
          </p:nvPr>
        </p:nvSpPr>
        <p:spPr>
          <a:xfrm>
            <a:off x="393700" y="1143000"/>
            <a:ext cx="5321300" cy="4732338"/>
          </a:xfrm>
        </p:spPr>
        <p:txBody>
          <a:bodyPr/>
          <a:lstStyle/>
          <a:p>
            <a:pPr marL="0" indent="0" eaLnBrk="1" hangingPunct="1">
              <a:defRPr/>
            </a:pPr>
            <a:r>
              <a:rPr lang="en-US" dirty="0" smtClean="0">
                <a:ea typeface="+mn-ea"/>
                <a:cs typeface="+mn-cs"/>
              </a:rPr>
              <a:t>Receiving principles:</a:t>
            </a:r>
          </a:p>
          <a:p>
            <a:pPr marL="347472" lvl="1" indent="-347472" eaLnBrk="1" hangingPunct="1">
              <a:defRPr/>
            </a:pPr>
            <a:r>
              <a:rPr lang="en-US" dirty="0">
                <a:solidFill>
                  <a:srgbClr val="000000"/>
                </a:solidFill>
              </a:rPr>
              <a:t>During the inspection</a:t>
            </a:r>
          </a:p>
          <a:p>
            <a:pPr marL="695135" lvl="2" indent="-347472" eaLnBrk="1" hangingPunct="1">
              <a:defRPr/>
            </a:pPr>
            <a:r>
              <a:rPr lang="en-US" dirty="0">
                <a:solidFill>
                  <a:srgbClr val="000000"/>
                </a:solidFill>
              </a:rPr>
              <a:t>Visually inspect </a:t>
            </a:r>
            <a:r>
              <a:rPr lang="en-US" dirty="0" smtClean="0">
                <a:solidFill>
                  <a:srgbClr val="000000"/>
                </a:solidFill>
              </a:rPr>
              <a:t>truck </a:t>
            </a:r>
            <a:r>
              <a:rPr lang="en-US" dirty="0">
                <a:solidFill>
                  <a:srgbClr val="000000"/>
                </a:solidFill>
              </a:rPr>
              <a:t>for signs of contamination</a:t>
            </a:r>
          </a:p>
          <a:p>
            <a:pPr marL="695135" lvl="2" indent="-347472" eaLnBrk="1" hangingPunct="1">
              <a:defRPr/>
            </a:pPr>
            <a:r>
              <a:rPr lang="en-US" dirty="0">
                <a:solidFill>
                  <a:srgbClr val="000000"/>
                </a:solidFill>
              </a:rPr>
              <a:t>Check for damaged food</a:t>
            </a:r>
          </a:p>
          <a:p>
            <a:pPr marL="695135" lvl="2" indent="-347472" eaLnBrk="1" hangingPunct="1">
              <a:defRPr/>
            </a:pPr>
            <a:r>
              <a:rPr lang="en-US" dirty="0">
                <a:solidFill>
                  <a:srgbClr val="000000"/>
                </a:solidFill>
              </a:rPr>
              <a:t>Sample </a:t>
            </a:r>
            <a:r>
              <a:rPr lang="en-US" dirty="0" smtClean="0">
                <a:solidFill>
                  <a:srgbClr val="000000"/>
                </a:solidFill>
              </a:rPr>
              <a:t>temperatures</a:t>
            </a:r>
          </a:p>
          <a:p>
            <a:pPr marL="695135" lvl="2" indent="-347472" eaLnBrk="1" hangingPunct="1">
              <a:defRPr/>
            </a:pPr>
            <a:r>
              <a:rPr lang="en-US" dirty="0" smtClean="0">
                <a:solidFill>
                  <a:srgbClr val="000000"/>
                </a:solidFill>
              </a:rPr>
              <a:t>Inspect and store each delivery before inspecting another</a:t>
            </a:r>
            <a:endParaRPr lang="en-US" dirty="0">
              <a:solidFill>
                <a:srgbClr val="000000"/>
              </a:solidFill>
            </a:endParaRPr>
          </a:p>
          <a:p>
            <a:pPr marL="114300" lvl="1" indent="0" eaLnBrk="1" hangingPunct="1">
              <a:buFont typeface="Wingdings" pitchFamily="2" charset="2"/>
              <a:buNone/>
              <a:defRPr/>
            </a:pPr>
            <a:endParaRPr lang="en-US" b="1" dirty="0" smtClean="0">
              <a:solidFill>
                <a:srgbClr val="FF0000"/>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6</a:t>
            </a:r>
            <a:r>
              <a:rPr lang="en-US" sz="1200" b="0" dirty="0" smtClean="0">
                <a:solidFill>
                  <a:srgbClr val="000000"/>
                </a:solidFill>
              </a:rPr>
              <a:t>-4</a:t>
            </a:r>
          </a:p>
        </p:txBody>
      </p:sp>
      <p:pic>
        <p:nvPicPr>
          <p:cNvPr id="203781" name="Picture 1" descr="6e_c05_03_inspectproduce_FN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7800" y="1243013"/>
            <a:ext cx="20970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6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Receiving </a:t>
            </a:r>
            <a:r>
              <a:rPr lang="en-US" dirty="0" smtClean="0">
                <a:cs typeface="+mj-cs"/>
              </a:rPr>
              <a:t>Considerations</a:t>
            </a:r>
            <a:endParaRPr lang="en-US" dirty="0">
              <a:cs typeface="+mj-cs"/>
            </a:endParaRPr>
          </a:p>
        </p:txBody>
      </p:sp>
      <p:sp>
        <p:nvSpPr>
          <p:cNvPr id="123906" name="Rectangle 3"/>
          <p:cNvSpPr>
            <a:spLocks noGrp="1" noChangeArrowheads="1"/>
          </p:cNvSpPr>
          <p:nvPr>
            <p:ph idx="1"/>
          </p:nvPr>
        </p:nvSpPr>
        <p:spPr>
          <a:xfrm>
            <a:off x="393700" y="1143000"/>
            <a:ext cx="6311900" cy="4700588"/>
          </a:xfrm>
        </p:spPr>
        <p:txBody>
          <a:bodyPr/>
          <a:lstStyle/>
          <a:p>
            <a:pPr marL="0" indent="0" eaLnBrk="1" hangingPunct="1">
              <a:defRPr/>
            </a:pPr>
            <a:r>
              <a:rPr lang="en-US" dirty="0">
                <a:cs typeface="+mn-cs"/>
              </a:rPr>
              <a:t>Key </a:t>
            </a:r>
            <a:r>
              <a:rPr lang="en-US" dirty="0" smtClean="0">
                <a:cs typeface="+mn-cs"/>
              </a:rPr>
              <a:t>drop deliveries:</a:t>
            </a:r>
            <a:endParaRPr lang="en-US" dirty="0">
              <a:cs typeface="+mn-cs"/>
            </a:endParaRPr>
          </a:p>
          <a:p>
            <a:pPr marL="347472" lvl="1" indent="-347472" eaLnBrk="1" hangingPunct="1">
              <a:defRPr/>
            </a:pPr>
            <a:r>
              <a:rPr lang="en-US" dirty="0">
                <a:solidFill>
                  <a:srgbClr val="000000"/>
                </a:solidFill>
              </a:rPr>
              <a:t>Supplier is given </a:t>
            </a:r>
            <a:r>
              <a:rPr lang="en-US" dirty="0" smtClean="0">
                <a:solidFill>
                  <a:srgbClr val="000000"/>
                </a:solidFill>
              </a:rPr>
              <a:t>after-hours </a:t>
            </a:r>
            <a:r>
              <a:rPr lang="en-US" dirty="0">
                <a:solidFill>
                  <a:srgbClr val="000000"/>
                </a:solidFill>
              </a:rPr>
              <a:t>access to the operation </a:t>
            </a:r>
            <a:r>
              <a:rPr lang="en-US" dirty="0" smtClean="0">
                <a:solidFill>
                  <a:srgbClr val="000000"/>
                </a:solidFill>
              </a:rPr>
              <a:t/>
            </a:r>
            <a:br>
              <a:rPr lang="en-US" dirty="0" smtClean="0">
                <a:solidFill>
                  <a:srgbClr val="000000"/>
                </a:solidFill>
              </a:rPr>
            </a:br>
            <a:r>
              <a:rPr lang="en-US" dirty="0" smtClean="0">
                <a:solidFill>
                  <a:srgbClr val="000000"/>
                </a:solidFill>
              </a:rPr>
              <a:t>to make deliveries</a:t>
            </a:r>
            <a:endParaRPr lang="en-US" dirty="0">
              <a:solidFill>
                <a:srgbClr val="000000"/>
              </a:solidFill>
            </a:endParaRPr>
          </a:p>
          <a:p>
            <a:pPr marL="347472" lvl="1" indent="-347472" eaLnBrk="1" hangingPunct="1">
              <a:defRPr/>
            </a:pPr>
            <a:r>
              <a:rPr lang="en-US" dirty="0">
                <a:solidFill>
                  <a:srgbClr val="000000"/>
                </a:solidFill>
              </a:rPr>
              <a:t>Deliveries must meet the following </a:t>
            </a:r>
            <a:r>
              <a:rPr lang="en-US" dirty="0" smtClean="0">
                <a:solidFill>
                  <a:srgbClr val="000000"/>
                </a:solidFill>
              </a:rPr>
              <a:t>criteria</a:t>
            </a:r>
            <a:endParaRPr lang="en-US" dirty="0">
              <a:solidFill>
                <a:srgbClr val="000000"/>
              </a:solidFill>
            </a:endParaRPr>
          </a:p>
          <a:p>
            <a:pPr marL="694944" lvl="2" indent="-347472" eaLnBrk="1" hangingPunct="1">
              <a:defRPr/>
            </a:pPr>
            <a:r>
              <a:rPr lang="en-US" dirty="0">
                <a:solidFill>
                  <a:srgbClr val="000000"/>
                </a:solidFill>
              </a:rPr>
              <a:t>Be inspected upon arrival at the operation</a:t>
            </a:r>
          </a:p>
          <a:p>
            <a:pPr marL="694944" lvl="2" indent="-347472" eaLnBrk="1" hangingPunct="1">
              <a:defRPr/>
            </a:pPr>
            <a:r>
              <a:rPr lang="en-US" dirty="0">
                <a:solidFill>
                  <a:srgbClr val="000000"/>
                </a:solidFill>
              </a:rPr>
              <a:t>Be from an approved source</a:t>
            </a:r>
          </a:p>
          <a:p>
            <a:pPr marL="694944" lvl="2" indent="-347472" eaLnBrk="1" hangingPunct="1">
              <a:defRPr/>
            </a:pPr>
            <a:r>
              <a:rPr lang="en-US" dirty="0">
                <a:solidFill>
                  <a:srgbClr val="000000"/>
                </a:solidFill>
              </a:rPr>
              <a:t>Have been placed in the correct storage location to </a:t>
            </a:r>
            <a:r>
              <a:rPr lang="en-US" dirty="0" smtClean="0">
                <a:solidFill>
                  <a:srgbClr val="000000"/>
                </a:solidFill>
              </a:rPr>
              <a:t/>
            </a:r>
            <a:br>
              <a:rPr lang="en-US" dirty="0" smtClean="0">
                <a:solidFill>
                  <a:srgbClr val="000000"/>
                </a:solidFill>
              </a:rPr>
            </a:br>
            <a:r>
              <a:rPr lang="en-US" dirty="0" smtClean="0">
                <a:solidFill>
                  <a:srgbClr val="000000"/>
                </a:solidFill>
              </a:rPr>
              <a:t>maintain the </a:t>
            </a:r>
            <a:r>
              <a:rPr lang="en-US" dirty="0">
                <a:solidFill>
                  <a:srgbClr val="000000"/>
                </a:solidFill>
              </a:rPr>
              <a:t>required temperature </a:t>
            </a:r>
          </a:p>
          <a:p>
            <a:pPr marL="694944" lvl="2" indent="-347472" eaLnBrk="1" hangingPunct="1">
              <a:defRPr/>
            </a:pPr>
            <a:r>
              <a:rPr lang="en-US" dirty="0">
                <a:solidFill>
                  <a:srgbClr val="000000"/>
                </a:solidFill>
              </a:rPr>
              <a:t>Have been protected from contamination in storage</a:t>
            </a:r>
          </a:p>
          <a:p>
            <a:pPr marL="694944" lvl="2" indent="-347472" eaLnBrk="1" hangingPunct="1">
              <a:defRPr/>
            </a:pPr>
            <a:r>
              <a:rPr lang="en-US" dirty="0" smtClean="0">
                <a:solidFill>
                  <a:schemeClr val="tx1"/>
                </a:solidFill>
              </a:rPr>
              <a:t>Are </a:t>
            </a:r>
            <a:r>
              <a:rPr lang="en-US" dirty="0" smtClean="0">
                <a:solidFill>
                  <a:srgbClr val="FF0000"/>
                </a:solidFill>
              </a:rPr>
              <a:t>NOT</a:t>
            </a:r>
            <a:r>
              <a:rPr lang="en-US" dirty="0">
                <a:solidFill>
                  <a:srgbClr val="FF0000"/>
                </a:solidFill>
              </a:rPr>
              <a:t> </a:t>
            </a:r>
            <a:r>
              <a:rPr lang="en-US" dirty="0" smtClean="0">
                <a:solidFill>
                  <a:srgbClr val="000000"/>
                </a:solidFill>
              </a:rPr>
              <a:t>contaminated </a:t>
            </a:r>
            <a:endParaRPr lang="en-US" dirty="0">
              <a:solidFill>
                <a:srgbClr val="000000"/>
              </a:solidFill>
            </a:endParaRPr>
          </a:p>
          <a:p>
            <a:pPr marL="694944" lvl="2" indent="-347472" eaLnBrk="1" hangingPunct="1">
              <a:defRPr/>
            </a:pPr>
            <a:r>
              <a:rPr lang="en-US" dirty="0">
                <a:solidFill>
                  <a:srgbClr val="000000"/>
                </a:solidFill>
              </a:rPr>
              <a:t>B</a:t>
            </a:r>
            <a:r>
              <a:rPr lang="en-US" dirty="0" smtClean="0">
                <a:solidFill>
                  <a:srgbClr val="000000"/>
                </a:solidFill>
              </a:rPr>
              <a:t>e </a:t>
            </a:r>
            <a:r>
              <a:rPr lang="en-US" dirty="0">
                <a:solidFill>
                  <a:srgbClr val="000000"/>
                </a:solidFill>
              </a:rPr>
              <a:t>honestly presented</a:t>
            </a:r>
          </a:p>
          <a:p>
            <a:pPr marL="571500" lvl="1" indent="-457200" eaLnBrk="1" hangingPunct="1">
              <a:defRPr/>
            </a:pPr>
            <a:endParaRPr lang="en-US" dirty="0">
              <a:solidFill>
                <a:srgbClr val="000000"/>
              </a:solidFill>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6-5</a:t>
            </a:r>
          </a:p>
        </p:txBody>
      </p:sp>
    </p:spTree>
    <p:extLst>
      <p:ext uri="{BB962C8B-B14F-4D97-AF65-F5344CB8AC3E}">
        <p14:creationId xmlns:p14="http://schemas.microsoft.com/office/powerpoint/2010/main" val="1813471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Receiving and Inspecting</a:t>
            </a:r>
          </a:p>
        </p:txBody>
      </p:sp>
      <p:sp>
        <p:nvSpPr>
          <p:cNvPr id="124930" name="Rectangle 3"/>
          <p:cNvSpPr>
            <a:spLocks noGrp="1" noChangeArrowheads="1"/>
          </p:cNvSpPr>
          <p:nvPr>
            <p:ph idx="1"/>
          </p:nvPr>
        </p:nvSpPr>
        <p:spPr>
          <a:xfrm>
            <a:off x="393700" y="1143000"/>
            <a:ext cx="6521450" cy="4648200"/>
          </a:xfrm>
        </p:spPr>
        <p:txBody>
          <a:bodyPr/>
          <a:lstStyle/>
          <a:p>
            <a:pPr marL="0" indent="0" eaLnBrk="1" hangingPunct="1">
              <a:defRPr/>
            </a:pPr>
            <a:r>
              <a:rPr lang="en-US" dirty="0">
                <a:cs typeface="+mn-cs"/>
              </a:rPr>
              <a:t>Rejecting </a:t>
            </a:r>
            <a:r>
              <a:rPr lang="en-US" dirty="0" smtClean="0">
                <a:cs typeface="+mn-cs"/>
              </a:rPr>
              <a:t>deliveries:</a:t>
            </a:r>
            <a:endParaRPr lang="en-US" dirty="0">
              <a:cs typeface="+mn-cs"/>
            </a:endParaRPr>
          </a:p>
          <a:p>
            <a:pPr marL="347472" lvl="1" indent="-347472" eaLnBrk="1" hangingPunct="1">
              <a:defRPr/>
            </a:pPr>
            <a:r>
              <a:rPr lang="en-US" dirty="0">
                <a:solidFill>
                  <a:srgbClr val="000000"/>
                </a:solidFill>
              </a:rPr>
              <a:t>Separate rejected items from accepted items</a:t>
            </a:r>
          </a:p>
          <a:p>
            <a:pPr marL="347472" lvl="1" indent="-347472" eaLnBrk="1" hangingPunct="1">
              <a:defRPr/>
            </a:pPr>
            <a:r>
              <a:rPr lang="en-US" dirty="0">
                <a:solidFill>
                  <a:srgbClr val="000000"/>
                </a:solidFill>
              </a:rPr>
              <a:t>Tell the delivery person what is wrong with the item</a:t>
            </a:r>
          </a:p>
          <a:p>
            <a:pPr marL="347472" lvl="1" indent="-347472" eaLnBrk="1" hangingPunct="1">
              <a:defRPr/>
            </a:pPr>
            <a:r>
              <a:rPr lang="en-US" dirty="0">
                <a:solidFill>
                  <a:srgbClr val="000000"/>
                </a:solidFill>
              </a:rPr>
              <a:t>Get a signed adjustment or credit slip before giving </a:t>
            </a:r>
            <a:r>
              <a:rPr lang="en-US" dirty="0" smtClean="0">
                <a:solidFill>
                  <a:srgbClr val="000000"/>
                </a:solidFill>
              </a:rPr>
              <a:t/>
            </a:r>
            <a:br>
              <a:rPr lang="en-US" dirty="0" smtClean="0">
                <a:solidFill>
                  <a:srgbClr val="000000"/>
                </a:solidFill>
              </a:rPr>
            </a:br>
            <a:r>
              <a:rPr lang="en-US" dirty="0" smtClean="0">
                <a:solidFill>
                  <a:srgbClr val="000000"/>
                </a:solidFill>
              </a:rPr>
              <a:t>the </a:t>
            </a:r>
            <a:r>
              <a:rPr lang="en-US" dirty="0">
                <a:solidFill>
                  <a:srgbClr val="000000"/>
                </a:solidFill>
              </a:rPr>
              <a:t>rejected item to the delivery </a:t>
            </a:r>
            <a:r>
              <a:rPr lang="en-US" dirty="0" smtClean="0">
                <a:solidFill>
                  <a:srgbClr val="000000"/>
                </a:solidFill>
              </a:rPr>
              <a:t>person</a:t>
            </a:r>
            <a:endParaRPr lang="en-US" dirty="0">
              <a:solidFill>
                <a:srgbClr val="000000"/>
              </a:solidFill>
            </a:endParaRPr>
          </a:p>
          <a:p>
            <a:pPr marL="347472" lvl="1" indent="-347472" eaLnBrk="1" hangingPunct="1">
              <a:defRPr/>
            </a:pPr>
            <a:r>
              <a:rPr lang="en-US" dirty="0">
                <a:solidFill>
                  <a:srgbClr val="000000"/>
                </a:solidFill>
              </a:rPr>
              <a:t>Log the incident on the invoice or receiving </a:t>
            </a:r>
            <a:r>
              <a:rPr lang="en-US" dirty="0" smtClean="0">
                <a:solidFill>
                  <a:srgbClr val="000000"/>
                </a:solidFill>
              </a:rPr>
              <a:t>document</a:t>
            </a:r>
            <a:endParaRPr lang="en-US" dirty="0"/>
          </a:p>
        </p:txBody>
      </p:sp>
      <p:sp>
        <p:nvSpPr>
          <p:cNvPr id="1249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6</a:t>
            </a:r>
            <a:r>
              <a:rPr lang="en-US" sz="1200" b="0" dirty="0" smtClean="0">
                <a:solidFill>
                  <a:srgbClr val="000000"/>
                </a:solidFill>
              </a:rPr>
              <a:t>-6</a:t>
            </a:r>
          </a:p>
        </p:txBody>
      </p:sp>
    </p:spTree>
    <p:extLst>
      <p:ext uri="{BB962C8B-B14F-4D97-AF65-F5344CB8AC3E}">
        <p14:creationId xmlns:p14="http://schemas.microsoft.com/office/powerpoint/2010/main" val="1750141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Receiving and Inspecting</a:t>
            </a:r>
          </a:p>
        </p:txBody>
      </p:sp>
      <p:sp>
        <p:nvSpPr>
          <p:cNvPr id="125954" name="Rectangle 3"/>
          <p:cNvSpPr>
            <a:spLocks noGrp="1" noChangeArrowheads="1"/>
          </p:cNvSpPr>
          <p:nvPr>
            <p:ph idx="1"/>
          </p:nvPr>
        </p:nvSpPr>
        <p:spPr>
          <a:xfrm>
            <a:off x="393700" y="1143000"/>
            <a:ext cx="6691313" cy="4827588"/>
          </a:xfrm>
        </p:spPr>
        <p:txBody>
          <a:bodyPr/>
          <a:lstStyle/>
          <a:p>
            <a:pPr marL="0" indent="0" eaLnBrk="1" hangingPunct="1"/>
            <a:r>
              <a:rPr lang="en-US" dirty="0">
                <a:latin typeface="Arial Narrow" charset="0"/>
              </a:rPr>
              <a:t>Recalls:</a:t>
            </a:r>
          </a:p>
          <a:p>
            <a:pPr lvl="1" eaLnBrk="1" hangingPunct="1"/>
            <a:r>
              <a:rPr lang="en-US" dirty="0">
                <a:solidFill>
                  <a:srgbClr val="000000"/>
                </a:solidFill>
                <a:latin typeface="Arial Narrow" charset="0"/>
              </a:rPr>
              <a:t>Identify the recalled food items </a:t>
            </a:r>
          </a:p>
          <a:p>
            <a:pPr lvl="1" eaLnBrk="1" hangingPunct="1"/>
            <a:r>
              <a:rPr lang="en-US" dirty="0">
                <a:solidFill>
                  <a:srgbClr val="000000"/>
                </a:solidFill>
                <a:latin typeface="Arial Narrow" charset="0"/>
              </a:rPr>
              <a:t>Remove the item from inventory, and place it in a secure and appropriate location</a:t>
            </a:r>
          </a:p>
          <a:p>
            <a:pPr lvl="1" eaLnBrk="1" hangingPunct="1"/>
            <a:r>
              <a:rPr lang="en-US" dirty="0">
                <a:solidFill>
                  <a:srgbClr val="000000"/>
                </a:solidFill>
                <a:latin typeface="Arial Narrow" charset="0"/>
              </a:rPr>
              <a:t>Store the item separately from food, utensils, equipment, linens, and single-use items</a:t>
            </a:r>
          </a:p>
          <a:p>
            <a:pPr lvl="1" eaLnBrk="1" hangingPunct="1"/>
            <a:r>
              <a:rPr lang="en-US" dirty="0">
                <a:solidFill>
                  <a:srgbClr val="000000"/>
                </a:solidFill>
                <a:latin typeface="Arial Narrow" charset="0"/>
              </a:rPr>
              <a:t>Label the item in a way that will prevent it from being placed back in inventory</a:t>
            </a:r>
          </a:p>
          <a:p>
            <a:pPr lvl="1" eaLnBrk="1" hangingPunct="1"/>
            <a:r>
              <a:rPr lang="en-US" dirty="0">
                <a:solidFill>
                  <a:srgbClr val="000000"/>
                </a:solidFill>
                <a:latin typeface="Arial Narrow" charset="0"/>
              </a:rPr>
              <a:t>Inform staff not to use the product</a:t>
            </a:r>
          </a:p>
          <a:p>
            <a:pPr lvl="1" eaLnBrk="1" hangingPunct="1"/>
            <a:r>
              <a:rPr lang="en-US" dirty="0">
                <a:solidFill>
                  <a:srgbClr val="000000"/>
                </a:solidFill>
                <a:latin typeface="Arial Narrow" charset="0"/>
              </a:rPr>
              <a:t>Refer to the </a:t>
            </a:r>
            <a:r>
              <a:rPr lang="en-US" dirty="0" smtClean="0">
                <a:solidFill>
                  <a:srgbClr val="000000"/>
                </a:solidFill>
                <a:latin typeface="Arial Narrow" charset="0"/>
              </a:rPr>
              <a:t>vendor’</a:t>
            </a:r>
            <a:r>
              <a:rPr lang="en-US" altLang="ja-JP" dirty="0" smtClean="0">
                <a:solidFill>
                  <a:srgbClr val="000000"/>
                </a:solidFill>
                <a:latin typeface="Arial Narrow" charset="0"/>
              </a:rPr>
              <a:t>s </a:t>
            </a:r>
            <a:r>
              <a:rPr lang="en-US" altLang="ja-JP" dirty="0">
                <a:solidFill>
                  <a:srgbClr val="000000"/>
                </a:solidFill>
                <a:latin typeface="Arial Narrow" charset="0"/>
              </a:rPr>
              <a:t>notification or recall notice to determine what to do with the 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6</a:t>
            </a:r>
            <a:r>
              <a:rPr lang="en-US" sz="1200" b="0" dirty="0" smtClean="0">
                <a:solidFill>
                  <a:srgbClr val="000000"/>
                </a:solidFill>
              </a:rPr>
              <a:t>-7</a:t>
            </a:r>
          </a:p>
        </p:txBody>
      </p:sp>
    </p:spTree>
    <p:extLst>
      <p:ext uri="{BB962C8B-B14F-4D97-AF65-F5344CB8AC3E}">
        <p14:creationId xmlns:p14="http://schemas.microsoft.com/office/powerpoint/2010/main" val="4135890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ChangeArrowheads="1"/>
          </p:cNvSpPr>
          <p:nvPr/>
        </p:nvSpPr>
        <p:spPr bwMode="auto">
          <a:xfrm>
            <a:off x="7251700" y="4203700"/>
            <a:ext cx="215900" cy="1257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269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6-8</a:t>
            </a:r>
          </a:p>
        </p:txBody>
      </p:sp>
      <p:sp>
        <p:nvSpPr>
          <p:cNvPr id="126980" name="Rectangle 7"/>
          <p:cNvSpPr txBox="1">
            <a:spLocks noChangeArrowheads="1"/>
          </p:cNvSpPr>
          <p:nvPr/>
        </p:nvSpPr>
        <p:spPr bwMode="auto">
          <a:xfrm>
            <a:off x="393700" y="158750"/>
            <a:ext cx="8307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r>
              <a:rPr lang="en-US" sz="2800" dirty="0" smtClean="0">
                <a:latin typeface="Arial Narrow" charset="0"/>
              </a:rPr>
              <a:t>General Inspection Guidelines</a:t>
            </a:r>
          </a:p>
        </p:txBody>
      </p:sp>
      <p:sp>
        <p:nvSpPr>
          <p:cNvPr id="126982" name="Rectangle 3"/>
          <p:cNvSpPr txBox="1">
            <a:spLocks noChangeArrowheads="1"/>
          </p:cNvSpPr>
          <p:nvPr/>
        </p:nvSpPr>
        <p:spPr bwMode="auto">
          <a:xfrm>
            <a:off x="393700" y="1143000"/>
            <a:ext cx="58912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a:solidFill>
                  <a:srgbClr val="009DDC"/>
                </a:solidFill>
                <a:latin typeface="Arial Narrow" charset="0"/>
                <a:cs typeface="ＭＳ Ｐゴシック" charset="0"/>
              </a:rPr>
              <a:t>Checking the temperature of meat, poultry, </a:t>
            </a:r>
            <a:br>
              <a:rPr lang="en-US" sz="2400" dirty="0">
                <a:solidFill>
                  <a:srgbClr val="009DDC"/>
                </a:solidFill>
                <a:latin typeface="Arial Narrow" charset="0"/>
                <a:cs typeface="ＭＳ Ｐゴシック" charset="0"/>
              </a:rPr>
            </a:br>
            <a:r>
              <a:rPr lang="en-US" sz="2400" dirty="0">
                <a:solidFill>
                  <a:srgbClr val="009DDC"/>
                </a:solidFill>
                <a:latin typeface="Arial Narrow" charset="0"/>
                <a:cs typeface="ＭＳ Ｐゴシック" charset="0"/>
              </a:rPr>
              <a:t>and fish:</a:t>
            </a:r>
          </a:p>
          <a:p>
            <a:pPr marL="347472" lvl="1" indent="-347472" eaLnBrk="1" fontAlgn="base" hangingPunct="1">
              <a:spcBef>
                <a:spcPts val="900"/>
              </a:spcBef>
              <a:spcAft>
                <a:spcPct val="0"/>
              </a:spcAft>
              <a:buClr>
                <a:srgbClr val="009DDC"/>
              </a:buClr>
              <a:buSzPct val="75000"/>
              <a:buFont typeface="Wingdings" charset="0"/>
              <a:buChar char="l"/>
              <a:defRPr/>
            </a:pPr>
            <a:r>
              <a:rPr lang="en-US" sz="2200" b="0" dirty="0">
                <a:solidFill>
                  <a:srgbClr val="000000"/>
                </a:solidFill>
                <a:latin typeface="Arial Narrow" charset="0"/>
              </a:rPr>
              <a:t>Insert the thermometer stem or probe into the thickest part of the food (usually the center)</a:t>
            </a:r>
          </a:p>
        </p:txBody>
      </p:sp>
      <p:pic>
        <p:nvPicPr>
          <p:cNvPr id="207878" name="Picture 1" descr="6e_c05_04a_ProbeChicke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324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6-9</a:t>
            </a:r>
          </a:p>
        </p:txBody>
      </p:sp>
      <p:sp>
        <p:nvSpPr>
          <p:cNvPr id="128005" name="Rectangle 3"/>
          <p:cNvSpPr txBox="1">
            <a:spLocks noChangeArrowheads="1"/>
          </p:cNvSpPr>
          <p:nvPr/>
        </p:nvSpPr>
        <p:spPr bwMode="auto">
          <a:xfrm>
            <a:off x="393700" y="1143000"/>
            <a:ext cx="5692775"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defRPr/>
            </a:pPr>
            <a:r>
              <a:rPr lang="en-US" sz="2400" dirty="0">
                <a:solidFill>
                  <a:srgbClr val="009DDC"/>
                </a:solidFill>
                <a:latin typeface="Arial Narrow"/>
              </a:rPr>
              <a:t>Checking the temperature of reduced-oxygen packaged (ROP) food and bulk food: </a:t>
            </a:r>
          </a:p>
          <a:p>
            <a:pPr marL="347472" lvl="1" indent="-347472" eaLnBrk="1" fontAlgn="base" hangingPunct="1">
              <a:spcBef>
                <a:spcPts val="900"/>
              </a:spcBef>
              <a:spcAft>
                <a:spcPct val="0"/>
              </a:spcAft>
              <a:buClr>
                <a:srgbClr val="009DDC"/>
              </a:buClr>
              <a:buSzPct val="75000"/>
              <a:buFont typeface="Wingdings" charset="0"/>
              <a:buChar char="l"/>
              <a:defRPr/>
            </a:pPr>
            <a:r>
              <a:rPr lang="en-US" sz="2200" b="0" dirty="0">
                <a:solidFill>
                  <a:srgbClr val="000000"/>
                </a:solidFill>
                <a:latin typeface="Arial Narrow" charset="0"/>
              </a:rPr>
              <a:t>Insert the thermometer stem or probe between </a:t>
            </a:r>
            <a:br>
              <a:rPr lang="en-US" sz="2200" b="0" dirty="0">
                <a:solidFill>
                  <a:srgbClr val="000000"/>
                </a:solidFill>
                <a:latin typeface="Arial Narrow" charset="0"/>
              </a:rPr>
            </a:br>
            <a:r>
              <a:rPr lang="en-US" sz="2200" b="0" dirty="0">
                <a:solidFill>
                  <a:srgbClr val="000000"/>
                </a:solidFill>
                <a:latin typeface="Arial Narrow" charset="0"/>
              </a:rPr>
              <a:t>two packages</a:t>
            </a:r>
          </a:p>
          <a:p>
            <a:pPr marL="347472" lvl="1" indent="-347472" eaLnBrk="1" fontAlgn="base" hangingPunct="1">
              <a:spcBef>
                <a:spcPts val="900"/>
              </a:spcBef>
              <a:spcAft>
                <a:spcPct val="0"/>
              </a:spcAft>
              <a:buClr>
                <a:srgbClr val="009DDC"/>
              </a:buClr>
              <a:buSzPct val="75000"/>
              <a:buFont typeface="Wingdings" charset="0"/>
              <a:buChar char="l"/>
              <a:defRPr/>
            </a:pPr>
            <a:r>
              <a:rPr lang="en-US" sz="2200" b="0" dirty="0">
                <a:solidFill>
                  <a:srgbClr val="000000"/>
                </a:solidFill>
                <a:latin typeface="Arial Narrow" charset="0"/>
              </a:rPr>
              <a:t>As an alternative, fold packaging around the thermometer stem or probe</a:t>
            </a:r>
          </a:p>
          <a:p>
            <a:pPr marL="694944" lvl="2" indent="-347472" eaLnBrk="1" fontAlgn="base" hangingPunct="1">
              <a:spcBef>
                <a:spcPts val="900"/>
              </a:spcBef>
              <a:spcAft>
                <a:spcPct val="0"/>
              </a:spcAft>
              <a:buClr>
                <a:srgbClr val="009DDC"/>
              </a:buClr>
              <a:buSzPct val="75000"/>
              <a:buFont typeface="Courier New" charset="0"/>
              <a:buChar char="o"/>
              <a:defRPr/>
            </a:pPr>
            <a:r>
              <a:rPr lang="en-US" sz="2000" b="0" dirty="0">
                <a:solidFill>
                  <a:srgbClr val="000000"/>
                </a:solidFill>
                <a:latin typeface="Arial Narrow"/>
              </a:rPr>
              <a:t>Be careful not to puncture the packaging</a:t>
            </a:r>
          </a:p>
          <a:p>
            <a:pPr lvl="1" eaLnBrk="1" fontAlgn="base" hangingPunct="1">
              <a:lnSpc>
                <a:spcPct val="90000"/>
              </a:lnSpc>
              <a:spcBef>
                <a:spcPct val="50000"/>
              </a:spcBef>
              <a:spcAft>
                <a:spcPct val="0"/>
              </a:spcAft>
              <a:buClr>
                <a:srgbClr val="005CAB"/>
              </a:buClr>
              <a:buSzPct val="75000"/>
              <a:buFont typeface="Wingdings" charset="0"/>
              <a:buChar char="l"/>
              <a:defRPr/>
            </a:pPr>
            <a:endParaRPr lang="en-US" sz="2200" dirty="0" smtClean="0">
              <a:solidFill>
                <a:srgbClr val="231F20"/>
              </a:solidFill>
              <a:latin typeface="Arial Narrow" charset="0"/>
            </a:endParaRPr>
          </a:p>
        </p:txBody>
      </p:sp>
      <p:pic>
        <p:nvPicPr>
          <p:cNvPr id="208900" name="Picture 1" descr="6e_c05_04c_ProbeBaco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p:nvSpPr>
        <p:spPr bwMode="auto">
          <a:xfrm>
            <a:off x="393700" y="158750"/>
            <a:ext cx="8307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r>
              <a:rPr lang="en-US" sz="2800" dirty="0" smtClean="0">
                <a:latin typeface="Arial Narrow" charset="0"/>
              </a:rPr>
              <a:t>General Inspection Guidelines</a:t>
            </a:r>
          </a:p>
        </p:txBody>
      </p:sp>
    </p:spTree>
    <p:extLst>
      <p:ext uri="{BB962C8B-B14F-4D97-AF65-F5344CB8AC3E}">
        <p14:creationId xmlns:p14="http://schemas.microsoft.com/office/powerpoint/2010/main" val="1003638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6-10</a:t>
            </a:r>
          </a:p>
        </p:txBody>
      </p:sp>
      <p:sp>
        <p:nvSpPr>
          <p:cNvPr id="129028" name="Rectangle 3"/>
          <p:cNvSpPr txBox="1">
            <a:spLocks noChangeArrowheads="1"/>
          </p:cNvSpPr>
          <p:nvPr/>
        </p:nvSpPr>
        <p:spPr bwMode="auto">
          <a:xfrm>
            <a:off x="393700" y="1143000"/>
            <a:ext cx="5067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a:solidFill>
                  <a:srgbClr val="009DDC"/>
                </a:solidFill>
                <a:latin typeface="Arial Narrow"/>
              </a:rPr>
              <a:t>Checking the temperature of other packaged food:</a:t>
            </a:r>
          </a:p>
          <a:p>
            <a:pPr marL="347472" lvl="1" indent="-347472" eaLnBrk="1" fontAlgn="base" hangingPunct="1">
              <a:spcBef>
                <a:spcPts val="900"/>
              </a:spcBef>
              <a:spcAft>
                <a:spcPct val="0"/>
              </a:spcAft>
              <a:buClr>
                <a:srgbClr val="009DDC"/>
              </a:buClr>
              <a:buSzPct val="75000"/>
              <a:buFont typeface="Wingdings" charset="0"/>
              <a:buChar char="l"/>
              <a:defRPr/>
            </a:pPr>
            <a:r>
              <a:rPr lang="en-US" sz="2200" b="0" dirty="0">
                <a:solidFill>
                  <a:srgbClr val="000000"/>
                </a:solidFill>
                <a:latin typeface="Arial Narrow" charset="0"/>
              </a:rPr>
              <a:t>Open the package and insert the thermometer stem or probe into the food</a:t>
            </a:r>
          </a:p>
          <a:p>
            <a:pPr marL="694944" lvl="2" indent="-347472" eaLnBrk="1" fontAlgn="base" hangingPunct="1">
              <a:spcBef>
                <a:spcPts val="900"/>
              </a:spcBef>
              <a:spcAft>
                <a:spcPct val="0"/>
              </a:spcAft>
              <a:buClr>
                <a:srgbClr val="009DDC"/>
              </a:buClr>
              <a:buSzPct val="75000"/>
              <a:buFont typeface="Courier New" charset="0"/>
              <a:buChar char="o"/>
              <a:defRPr/>
            </a:pPr>
            <a:r>
              <a:rPr lang="en-US" sz="2000" b="0" dirty="0">
                <a:solidFill>
                  <a:srgbClr val="000000"/>
                </a:solidFill>
                <a:latin typeface="Arial Narrow"/>
              </a:rPr>
              <a:t>Fully immerse the sensing area in the item</a:t>
            </a:r>
          </a:p>
          <a:p>
            <a:pPr marL="694944" lvl="2" indent="-347472" eaLnBrk="1" fontAlgn="base" hangingPunct="1">
              <a:spcBef>
                <a:spcPts val="900"/>
              </a:spcBef>
              <a:spcAft>
                <a:spcPct val="0"/>
              </a:spcAft>
              <a:buClr>
                <a:srgbClr val="009DDC"/>
              </a:buClr>
              <a:buSzPct val="75000"/>
              <a:buFont typeface="Courier New" charset="0"/>
              <a:buChar char="o"/>
              <a:defRPr/>
            </a:pPr>
            <a:r>
              <a:rPr lang="en-US" sz="2000" b="0" dirty="0">
                <a:solidFill>
                  <a:srgbClr val="000000"/>
                </a:solidFill>
                <a:latin typeface="Arial Narrow"/>
              </a:rPr>
              <a:t>Do not touch the package with the stem or probe</a:t>
            </a:r>
          </a:p>
          <a:p>
            <a:pPr marL="114300" lvl="1" indent="0" eaLnBrk="1" fontAlgn="base" hangingPunct="1">
              <a:lnSpc>
                <a:spcPct val="90000"/>
              </a:lnSpc>
              <a:spcBef>
                <a:spcPct val="50000"/>
              </a:spcBef>
              <a:spcAft>
                <a:spcPct val="0"/>
              </a:spcAft>
              <a:buClr>
                <a:srgbClr val="005CAB"/>
              </a:buClr>
              <a:buSzPct val="75000"/>
              <a:defRPr/>
            </a:pPr>
            <a:endParaRPr lang="en-US" sz="2200" dirty="0" smtClean="0">
              <a:solidFill>
                <a:srgbClr val="231F20"/>
              </a:solidFill>
              <a:latin typeface="Arial Narrow" charset="0"/>
            </a:endParaRPr>
          </a:p>
        </p:txBody>
      </p:sp>
      <p:pic>
        <p:nvPicPr>
          <p:cNvPr id="209924" name="Picture 1" descr="6e_c05_04e_TempMilk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p:nvSpPr>
        <p:spPr bwMode="auto">
          <a:xfrm>
            <a:off x="393700" y="158750"/>
            <a:ext cx="8307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r>
              <a:rPr lang="en-US" sz="2800" dirty="0" smtClean="0">
                <a:latin typeface="Arial Narrow" charset="0"/>
              </a:rPr>
              <a:t>General Inspection Guidelines</a:t>
            </a:r>
          </a:p>
        </p:txBody>
      </p:sp>
    </p:spTree>
    <p:extLst>
      <p:ext uri="{BB962C8B-B14F-4D97-AF65-F5344CB8AC3E}">
        <p14:creationId xmlns:p14="http://schemas.microsoft.com/office/powerpoint/2010/main" val="2263044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93700" y="1143000"/>
            <a:ext cx="7950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a:solidFill>
                  <a:srgbClr val="009DDC"/>
                </a:solidFill>
                <a:latin typeface="Arial Narrow"/>
              </a:rPr>
              <a:t>Receiving </a:t>
            </a:r>
            <a:r>
              <a:rPr lang="en-US" sz="2400" dirty="0" smtClean="0">
                <a:solidFill>
                  <a:srgbClr val="009DDC"/>
                </a:solidFill>
                <a:latin typeface="Arial Narrow"/>
              </a:rPr>
              <a:t>temperature requirements:</a:t>
            </a:r>
            <a:endParaRPr lang="en-US" sz="2400" dirty="0">
              <a:solidFill>
                <a:srgbClr val="009DDC"/>
              </a:solidFill>
              <a:latin typeface="Arial Narrow"/>
            </a:endParaRPr>
          </a:p>
          <a:p>
            <a:pPr marL="114300" lvl="1" indent="0" eaLnBrk="1" fontAlgn="base" hangingPunct="1">
              <a:lnSpc>
                <a:spcPct val="90000"/>
              </a:lnSpc>
              <a:spcBef>
                <a:spcPct val="50000"/>
              </a:spcBef>
              <a:spcAft>
                <a:spcPct val="0"/>
              </a:spcAft>
              <a:buClr>
                <a:srgbClr val="005CAB"/>
              </a:buClr>
              <a:buSzPct val="75000"/>
              <a:defRPr/>
            </a:pPr>
            <a:endParaRPr lang="en-US" sz="2200" dirty="0" smtClean="0">
              <a:solidFill>
                <a:srgbClr val="231F20"/>
              </a:solidFill>
              <a:latin typeface="Arial Narrow" charset="0"/>
            </a:endParaRPr>
          </a:p>
        </p:txBody>
      </p:sp>
      <p:sp>
        <p:nvSpPr>
          <p:cNvPr id="5" name="Rectangle 7"/>
          <p:cNvSpPr txBox="1">
            <a:spLocks noChangeArrowheads="1"/>
          </p:cNvSpPr>
          <p:nvPr/>
        </p:nvSpPr>
        <p:spPr bwMode="auto">
          <a:xfrm>
            <a:off x="393700" y="158750"/>
            <a:ext cx="8307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r>
              <a:rPr lang="en-US" sz="2800" dirty="0" smtClean="0">
                <a:latin typeface="Arial Narrow" charset="0"/>
              </a:rPr>
              <a:t>General Inspection Guidelines</a:t>
            </a:r>
          </a:p>
        </p:txBody>
      </p:sp>
      <p:graphicFrame>
        <p:nvGraphicFramePr>
          <p:cNvPr id="6" name="Group 4"/>
          <p:cNvGraphicFramePr>
            <a:graphicFrameLocks noGrp="1"/>
          </p:cNvGraphicFramePr>
          <p:nvPr>
            <p:extLst>
              <p:ext uri="{D42A27DB-BD31-4B8C-83A1-F6EECF244321}">
                <p14:modId xmlns:p14="http://schemas.microsoft.com/office/powerpoint/2010/main" val="2885740144"/>
              </p:ext>
            </p:extLst>
          </p:nvPr>
        </p:nvGraphicFramePr>
        <p:xfrm>
          <a:off x="228600" y="1660206"/>
          <a:ext cx="8637588" cy="4457700"/>
        </p:xfrm>
        <a:graphic>
          <a:graphicData uri="http://schemas.openxmlformats.org/drawingml/2006/table">
            <a:tbl>
              <a:tblPr/>
              <a:tblGrid>
                <a:gridCol w="4318000"/>
                <a:gridCol w="4319588"/>
              </a:tblGrid>
              <a:tr h="45720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charset="0"/>
                        <a:buNone/>
                        <a:tabLst/>
                      </a:pPr>
                      <a:r>
                        <a:rPr kumimoji="0" lang="en-US" sz="2000" b="1" i="0" u="none" strike="noStrike" cap="none" normalizeH="0" baseline="0" dirty="0">
                          <a:ln>
                            <a:noFill/>
                          </a:ln>
                          <a:solidFill>
                            <a:srgbClr val="0093D3"/>
                          </a:solidFill>
                          <a:effectLst/>
                          <a:latin typeface="Arial" charset="0"/>
                          <a:ea typeface="ＭＳ Ｐゴシック" charset="0"/>
                          <a:cs typeface="ＭＳ Ｐゴシック" charset="0"/>
                        </a:rPr>
                        <a:t>Type of food</a:t>
                      </a:r>
                    </a:p>
                  </a:txBody>
                  <a:tcPr marT="45722" marB="45722" anchor="ctr" horzOverflow="overflow">
                    <a:lnL>
                      <a:noFill/>
                    </a:lnL>
                    <a:lnR w="12700" cap="flat" cmpd="sng" algn="ctr">
                      <a:solidFill>
                        <a:schemeClr val="bg2"/>
                      </a:solidFill>
                      <a:prstDash val="solid"/>
                      <a:round/>
                      <a:headEnd type="none" w="med" len="med"/>
                      <a:tailEnd type="none" w="med" len="med"/>
                    </a:lnR>
                    <a:ln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charset="0"/>
                        <a:buNone/>
                        <a:tabLst/>
                      </a:pPr>
                      <a:r>
                        <a:rPr kumimoji="0" lang="en-US" sz="2000" b="1" i="0" u="none" strike="noStrike" cap="none" normalizeH="0" baseline="0">
                          <a:ln>
                            <a:noFill/>
                          </a:ln>
                          <a:solidFill>
                            <a:srgbClr val="0093D3"/>
                          </a:solidFill>
                          <a:effectLst/>
                          <a:latin typeface="Arial" charset="0"/>
                          <a:ea typeface="ＭＳ Ｐゴシック" charset="0"/>
                          <a:cs typeface="ＭＳ Ｐゴシック" charset="0"/>
                        </a:rPr>
                        <a:t>Temperature</a:t>
                      </a:r>
                    </a:p>
                  </a:txBody>
                  <a:tcPr marT="45722" marB="45722" anchor="ctr" horzOverflow="overflow">
                    <a:lnL w="12700" cap="flat" cmpd="sng" algn="ctr">
                      <a:solidFill>
                        <a:schemeClr val="bg2"/>
                      </a:solidFill>
                      <a:prstDash val="solid"/>
                      <a:round/>
                      <a:headEnd type="none" w="med" len="med"/>
                      <a:tailEnd type="none" w="med" len="med"/>
                    </a:lnL>
                    <a:lnR>
                      <a:noFill/>
                    </a:lnR>
                    <a:ln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685800">
                <a:tc>
                  <a:txBody>
                    <a:bodyPr/>
                    <a:lstStyle/>
                    <a:p>
                      <a:pPr marL="0" marR="0" lvl="0" indent="0" algn="l" defTabSz="914400" rtl="0" eaLnBrk="1" fontAlgn="base" latinLnBrk="0" hangingPunct="1">
                        <a:lnSpc>
                          <a:spcPct val="75000"/>
                        </a:lnSpc>
                        <a:spcBef>
                          <a:spcPct val="100000"/>
                        </a:spcBef>
                        <a:spcAft>
                          <a:spcPct val="0"/>
                        </a:spcAft>
                        <a:buClr>
                          <a:srgbClr val="009DDC"/>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Cold TCS food</a:t>
                      </a:r>
                    </a:p>
                  </a:txBody>
                  <a:tcPr marT="45722" marB="45722" anchor="ctr" horzOverflow="overflow">
                    <a:lnL>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41˚F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5˚C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or lower, unless specified</a:t>
                      </a:r>
                    </a:p>
                  </a:txBody>
                  <a:tcPr marT="45722" marB="45722" anchor="ctr" horzOverflow="overflow">
                    <a:lnL w="12700" cap="flat" cmpd="sng" algn="ctr">
                      <a:solidFill>
                        <a:schemeClr val="bg2"/>
                      </a:solidFill>
                      <a:prstDash val="solid"/>
                      <a:round/>
                      <a:headEnd type="none" w="med" len="med"/>
                      <a:tailEnd type="none" w="med" len="med"/>
                    </a:lnL>
                    <a:lnR>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1824">
                <a:tc>
                  <a:txBody>
                    <a:bodyPr/>
                    <a:lstStyle/>
                    <a:p>
                      <a:pPr marL="0" marR="0" lvl="0" indent="0" algn="l" defTabSz="914400" rtl="0" eaLnBrk="1" fontAlgn="base" latinLnBrk="0" hangingPunct="1">
                        <a:lnSpc>
                          <a:spcPct val="75000"/>
                        </a:lnSpc>
                        <a:spcBef>
                          <a:spcPct val="100000"/>
                        </a:spcBef>
                        <a:spcAft>
                          <a:spcPct val="0"/>
                        </a:spcAft>
                        <a:buClr>
                          <a:srgbClr val="009DDC"/>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Hot TCS food</a:t>
                      </a:r>
                    </a:p>
                  </a:txBody>
                  <a:tcPr marT="45722" marB="45722" anchor="ctr" horzOverflow="overflow">
                    <a:lnL>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135˚F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57˚C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or higher</a:t>
                      </a:r>
                    </a:p>
                  </a:txBody>
                  <a:tcPr marT="45722" marB="45722" anchor="ctr" horzOverflow="overflow">
                    <a:lnL w="12700" cap="flat" cmpd="sng" algn="ctr">
                      <a:solidFill>
                        <a:schemeClr val="bg2"/>
                      </a:solidFill>
                      <a:prstDash val="solid"/>
                      <a:round/>
                      <a:headEnd type="none" w="med" len="med"/>
                      <a:tailEnd type="none" w="med" len="med"/>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73086">
                <a:tc>
                  <a:txBody>
                    <a:bodyPr/>
                    <a:lstStyle/>
                    <a:p>
                      <a:pPr marL="576263" marR="0" lvl="2" indent="-576263" algn="l" defTabSz="914400" rtl="0" eaLnBrk="1" fontAlgn="base" latinLnBrk="0" hangingPunct="1">
                        <a:lnSpc>
                          <a:spcPct val="75000"/>
                        </a:lnSpc>
                        <a:spcBef>
                          <a:spcPct val="50000"/>
                        </a:spcBef>
                        <a:spcAft>
                          <a:spcPct val="0"/>
                        </a:spcAft>
                        <a:buClr>
                          <a:srgbClr val="0093D3"/>
                        </a:buClr>
                        <a:buSzPct val="12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Frozen food</a:t>
                      </a:r>
                    </a:p>
                  </a:txBody>
                  <a:tcPr marT="45722" marB="45722" anchor="ctr" horzOverflow="overflow">
                    <a:lnL>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Frozen solid</a:t>
                      </a:r>
                    </a:p>
                  </a:txBody>
                  <a:tcPr marT="45722" marB="45722" anchor="ctr" horzOverflow="overflow">
                    <a:lnL w="12700" cap="flat" cmpd="sng" algn="ctr">
                      <a:solidFill>
                        <a:schemeClr val="bg2"/>
                      </a:solidFill>
                      <a:prstDash val="solid"/>
                      <a:round/>
                      <a:headEnd type="none" w="med" len="med"/>
                      <a:tailEnd type="none" w="med" len="med"/>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2109790">
                <a:tc>
                  <a:txBody>
                    <a:bodyPr/>
                    <a:lstStyle/>
                    <a:p>
                      <a:pPr marL="576263" marR="0" lvl="2" indent="-576263" algn="l" defTabSz="914400" rtl="0" eaLnBrk="1" fontAlgn="base" latinLnBrk="0" hangingPunct="1">
                        <a:lnSpc>
                          <a:spcPct val="80000"/>
                        </a:lnSpc>
                        <a:spcBef>
                          <a:spcPct val="50000"/>
                        </a:spcBef>
                        <a:spcAft>
                          <a:spcPct val="0"/>
                        </a:spcAft>
                        <a:buClr>
                          <a:srgbClr val="0093D3"/>
                        </a:buClr>
                        <a:buSzPct val="125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Live shellfish</a:t>
                      </a:r>
                    </a:p>
                  </a:txBody>
                  <a:tcPr marT="45722" marB="45722" horzOverflow="overflow">
                    <a:lnL>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Air temperature of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45˚F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7˚C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p>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Internal temperature ≤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50˚F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10˚C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p>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Once received, cool it to an internal temperature of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41˚F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5˚C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or lower in 4 hours </a:t>
                      </a:r>
                    </a:p>
                  </a:txBody>
                  <a:tcPr marT="45722" marB="45722" horzOverflow="overflow">
                    <a:lnL w="12700" cap="flat" cmpd="sng" algn="ctr">
                      <a:solidFill>
                        <a:schemeClr val="bg2"/>
                      </a:solidFill>
                      <a:prstDash val="solid"/>
                      <a:round/>
                      <a:headEnd type="none" w="med" len="med"/>
                      <a:tailEnd type="none" w="med" len="med"/>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6-11</a:t>
            </a:r>
          </a:p>
        </p:txBody>
      </p:sp>
    </p:spTree>
    <p:extLst>
      <p:ext uri="{BB962C8B-B14F-4D97-AF65-F5344CB8AC3E}">
        <p14:creationId xmlns:p14="http://schemas.microsoft.com/office/powerpoint/2010/main" val="35321518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93700" y="1143000"/>
            <a:ext cx="7950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defRPr/>
            </a:pPr>
            <a:r>
              <a:rPr lang="en-US" sz="2400" dirty="0">
                <a:solidFill>
                  <a:srgbClr val="009DDC"/>
                </a:solidFill>
                <a:latin typeface="Arial Narrow"/>
              </a:rPr>
              <a:t>Receiving </a:t>
            </a:r>
            <a:r>
              <a:rPr lang="en-US" sz="2400" dirty="0" smtClean="0">
                <a:solidFill>
                  <a:srgbClr val="009DDC"/>
                </a:solidFill>
                <a:latin typeface="Arial Narrow"/>
              </a:rPr>
              <a:t>temperature </a:t>
            </a:r>
            <a:r>
              <a:rPr lang="en-US" sz="2400" dirty="0">
                <a:solidFill>
                  <a:srgbClr val="009DDC"/>
                </a:solidFill>
                <a:latin typeface="Arial Narrow"/>
              </a:rPr>
              <a:t>r</a:t>
            </a:r>
            <a:r>
              <a:rPr lang="en-US" sz="2400" dirty="0" smtClean="0">
                <a:solidFill>
                  <a:srgbClr val="009DDC"/>
                </a:solidFill>
                <a:latin typeface="Arial Narrow"/>
              </a:rPr>
              <a:t>equirements:</a:t>
            </a:r>
            <a:endParaRPr lang="en-US" sz="2400" dirty="0">
              <a:solidFill>
                <a:srgbClr val="009DDC"/>
              </a:solidFill>
              <a:latin typeface="Arial Narrow"/>
            </a:endParaRPr>
          </a:p>
          <a:p>
            <a:pPr marL="114300" lvl="1" indent="0" eaLnBrk="1" fontAlgn="base" hangingPunct="1">
              <a:lnSpc>
                <a:spcPct val="90000"/>
              </a:lnSpc>
              <a:spcBef>
                <a:spcPct val="50000"/>
              </a:spcBef>
              <a:spcAft>
                <a:spcPct val="0"/>
              </a:spcAft>
              <a:buClr>
                <a:srgbClr val="005CAB"/>
              </a:buClr>
              <a:buSzPct val="75000"/>
              <a:defRPr/>
            </a:pPr>
            <a:endParaRPr lang="en-US" sz="2200" dirty="0" smtClean="0">
              <a:solidFill>
                <a:srgbClr val="231F20"/>
              </a:solidFill>
              <a:latin typeface="Arial Narrow" charset="0"/>
            </a:endParaRPr>
          </a:p>
        </p:txBody>
      </p:sp>
      <p:sp>
        <p:nvSpPr>
          <p:cNvPr id="5" name="Rectangle 7"/>
          <p:cNvSpPr txBox="1">
            <a:spLocks noChangeArrowheads="1"/>
          </p:cNvSpPr>
          <p:nvPr/>
        </p:nvSpPr>
        <p:spPr bwMode="auto">
          <a:xfrm>
            <a:off x="393700" y="158750"/>
            <a:ext cx="8307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r>
              <a:rPr lang="en-US" sz="2800" dirty="0" smtClean="0">
                <a:latin typeface="Arial Narrow" charset="0"/>
              </a:rPr>
              <a:t>General Inspection Guidelines</a:t>
            </a:r>
          </a:p>
        </p:txBody>
      </p:sp>
      <p:graphicFrame>
        <p:nvGraphicFramePr>
          <p:cNvPr id="6" name="Group 4"/>
          <p:cNvGraphicFramePr>
            <a:graphicFrameLocks noGrp="1"/>
          </p:cNvGraphicFramePr>
          <p:nvPr>
            <p:extLst>
              <p:ext uri="{D42A27DB-BD31-4B8C-83A1-F6EECF244321}">
                <p14:modId xmlns:p14="http://schemas.microsoft.com/office/powerpoint/2010/main" val="370892938"/>
              </p:ext>
            </p:extLst>
          </p:nvPr>
        </p:nvGraphicFramePr>
        <p:xfrm>
          <a:off x="228600" y="1714500"/>
          <a:ext cx="8637588" cy="4229100"/>
        </p:xfrm>
        <a:graphic>
          <a:graphicData uri="http://schemas.openxmlformats.org/drawingml/2006/table">
            <a:tbl>
              <a:tblPr/>
              <a:tblGrid>
                <a:gridCol w="4318000"/>
                <a:gridCol w="4319588"/>
              </a:tblGrid>
              <a:tr h="45720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charset="0"/>
                        <a:buNone/>
                        <a:tabLst/>
                      </a:pPr>
                      <a:r>
                        <a:rPr kumimoji="0" lang="en-US" sz="2000" b="1" i="0" u="none" strike="noStrike" cap="none" normalizeH="0" baseline="0" dirty="0">
                          <a:ln>
                            <a:noFill/>
                          </a:ln>
                          <a:solidFill>
                            <a:srgbClr val="0093D3"/>
                          </a:solidFill>
                          <a:effectLst/>
                          <a:latin typeface="Arial" charset="0"/>
                          <a:ea typeface="ＭＳ Ｐゴシック" charset="0"/>
                          <a:cs typeface="ＭＳ Ｐゴシック" charset="0"/>
                        </a:rPr>
                        <a:t>Type of food</a:t>
                      </a:r>
                    </a:p>
                  </a:txBody>
                  <a:tcPr anchor="ctr" horzOverflow="overflow">
                    <a:lnL>
                      <a:noFill/>
                    </a:lnL>
                    <a:lnR w="12700" cap="flat" cmpd="sng" algn="ctr">
                      <a:solidFill>
                        <a:schemeClr val="bg2"/>
                      </a:solidFill>
                      <a:prstDash val="solid"/>
                      <a:round/>
                      <a:headEnd type="none" w="med" len="med"/>
                      <a:tailEnd type="none" w="med" len="med"/>
                    </a:lnR>
                    <a:ln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charset="0"/>
                        <a:buNone/>
                        <a:tabLst/>
                      </a:pPr>
                      <a:r>
                        <a:rPr kumimoji="0" lang="en-US" sz="2000" b="1" i="0" u="none" strike="noStrike" cap="none" normalizeH="0" baseline="0">
                          <a:ln>
                            <a:noFill/>
                          </a:ln>
                          <a:solidFill>
                            <a:srgbClr val="0093D3"/>
                          </a:solidFill>
                          <a:effectLst/>
                          <a:latin typeface="Arial" charset="0"/>
                          <a:ea typeface="ＭＳ Ｐゴシック" charset="0"/>
                          <a:cs typeface="ＭＳ Ｐゴシック" charset="0"/>
                        </a:rPr>
                        <a:t>Temperature</a:t>
                      </a:r>
                    </a:p>
                  </a:txBody>
                  <a:tcPr anchor="ctr" horzOverflow="overflow">
                    <a:lnL w="12700" cap="flat" cmpd="sng" algn="ctr">
                      <a:solidFill>
                        <a:schemeClr val="bg2"/>
                      </a:solidFill>
                      <a:prstDash val="solid"/>
                      <a:round/>
                      <a:headEnd type="none" w="med" len="med"/>
                      <a:tailEnd type="none" w="med" len="med"/>
                    </a:lnL>
                    <a:lnR>
                      <a:noFill/>
                    </a:lnR>
                    <a:ln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1485900">
                <a:tc>
                  <a:txBody>
                    <a:bodyPr/>
                    <a:lstStyle/>
                    <a:p>
                      <a:pPr marL="0" marR="0" lvl="0" indent="0" algn="l" defTabSz="914400" rtl="0" eaLnBrk="1" fontAlgn="base" latinLnBrk="0" hangingPunct="1">
                        <a:lnSpc>
                          <a:spcPct val="75000"/>
                        </a:lnSpc>
                        <a:spcBef>
                          <a:spcPct val="100000"/>
                        </a:spcBef>
                        <a:spcAft>
                          <a:spcPct val="0"/>
                        </a:spcAft>
                        <a:buClr>
                          <a:srgbClr val="009DDC"/>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Shucked shellfish</a:t>
                      </a:r>
                    </a:p>
                  </a:txBody>
                  <a:tcPr horzOverflow="overflow">
                    <a:lnL>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45˚F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7˚C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or lower</a:t>
                      </a:r>
                    </a:p>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Must be cooled it to an internal temperature of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41˚F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5˚C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or lower in 4 hours </a:t>
                      </a:r>
                    </a:p>
                  </a:txBody>
                  <a:tcPr anchor="ctr" horzOverflow="overflow">
                    <a:lnL w="12700" cap="flat" cmpd="sng" algn="ctr">
                      <a:solidFill>
                        <a:schemeClr val="bg2"/>
                      </a:solidFill>
                      <a:prstDash val="solid"/>
                      <a:round/>
                      <a:headEnd type="none" w="med" len="med"/>
                      <a:tailEnd type="none" w="med" len="med"/>
                    </a:lnL>
                    <a:lnR>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1485900">
                <a:tc>
                  <a:txBody>
                    <a:bodyPr/>
                    <a:lstStyle/>
                    <a:p>
                      <a:pPr marL="0" marR="0" lvl="0" indent="0" algn="l" defTabSz="914400" rtl="0" eaLnBrk="1" fontAlgn="base" latinLnBrk="0" hangingPunct="1">
                        <a:lnSpc>
                          <a:spcPct val="75000"/>
                        </a:lnSpc>
                        <a:spcBef>
                          <a:spcPct val="100000"/>
                        </a:spcBef>
                        <a:spcAft>
                          <a:spcPct val="0"/>
                        </a:spcAft>
                        <a:buClr>
                          <a:srgbClr val="009DDC"/>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Milk</a:t>
                      </a:r>
                    </a:p>
                  </a:txBody>
                  <a:tcPr horzOverflow="overflow">
                    <a:lnL>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45˚F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7˚C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or lower</a:t>
                      </a:r>
                    </a:p>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Must be cooled it to an internal temperature of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41˚F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5˚C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or lower in 4 hours</a:t>
                      </a:r>
                    </a:p>
                  </a:txBody>
                  <a:tcPr anchor="ctr" horzOverflow="overflow">
                    <a:lnL w="12700" cap="flat" cmpd="sng" algn="ctr">
                      <a:solidFill>
                        <a:schemeClr val="bg2"/>
                      </a:solidFill>
                      <a:prstDash val="solid"/>
                      <a:round/>
                      <a:headEnd type="none" w="med" len="med"/>
                      <a:tailEnd type="none" w="med" len="med"/>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800100">
                <a:tc>
                  <a:txBody>
                    <a:bodyPr/>
                    <a:lstStyle/>
                    <a:p>
                      <a:pPr marL="576263" marR="0" lvl="2" indent="-576263" algn="l" defTabSz="914400" rtl="0" eaLnBrk="1" fontAlgn="base" latinLnBrk="0" hangingPunct="1">
                        <a:lnSpc>
                          <a:spcPct val="75000"/>
                        </a:lnSpc>
                        <a:spcBef>
                          <a:spcPct val="50000"/>
                        </a:spcBef>
                        <a:spcAft>
                          <a:spcPct val="0"/>
                        </a:spcAft>
                        <a:buClr>
                          <a:srgbClr val="0093D3"/>
                        </a:buClr>
                        <a:buSzPct val="12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Shell eggs</a:t>
                      </a:r>
                    </a:p>
                  </a:txBody>
                  <a:tcPr anchor="ctr" horzOverflow="overflow">
                    <a:lnL>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Air temperature of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45˚F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7˚C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or lower</a:t>
                      </a:r>
                    </a:p>
                  </a:txBody>
                  <a:tcPr anchor="ctr" horzOverflow="overflow">
                    <a:lnL w="12700" cap="flat" cmpd="sng" algn="ctr">
                      <a:solidFill>
                        <a:schemeClr val="bg2"/>
                      </a:solidFill>
                      <a:prstDash val="solid"/>
                      <a:round/>
                      <a:headEnd type="none" w="med" len="med"/>
                      <a:tailEnd type="none" w="med" len="med"/>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6-12</a:t>
            </a:r>
          </a:p>
        </p:txBody>
      </p:sp>
    </p:spTree>
    <p:extLst>
      <p:ext uri="{BB962C8B-B14F-4D97-AF65-F5344CB8AC3E}">
        <p14:creationId xmlns:p14="http://schemas.microsoft.com/office/powerpoint/2010/main" val="948532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ChangeArrowheads="1"/>
          </p:cNvSpPr>
          <p:nvPr/>
        </p:nvSpPr>
        <p:spPr bwMode="auto">
          <a:xfrm rot="594279">
            <a:off x="6910388" y="2343150"/>
            <a:ext cx="1009650" cy="325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sp>
        <p:nvSpPr>
          <p:cNvPr id="168963" name="Rectangle 7"/>
          <p:cNvSpPr>
            <a:spLocks noChangeArrowheads="1"/>
          </p:cNvSpPr>
          <p:nvPr/>
        </p:nvSpPr>
        <p:spPr bwMode="auto">
          <a:xfrm>
            <a:off x="7286625" y="2792413"/>
            <a:ext cx="612775" cy="666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sp>
        <p:nvSpPr>
          <p:cNvPr id="292877" name="Rectangle 13"/>
          <p:cNvSpPr>
            <a:spLocks noGrp="1" noChangeArrowheads="1"/>
          </p:cNvSpPr>
          <p:nvPr>
            <p:ph type="title"/>
          </p:nvPr>
        </p:nvSpPr>
        <p:spPr>
          <a:xfrm>
            <a:off x="228600" y="160338"/>
            <a:ext cx="8307388" cy="519112"/>
          </a:xfrm>
        </p:spPr>
        <p:txBody>
          <a:bodyPr/>
          <a:lstStyle/>
          <a:p>
            <a:pPr eaLnBrk="1" hangingPunct="1">
              <a:defRPr/>
            </a:pPr>
            <a:r>
              <a:rPr lang="en-US" dirty="0"/>
              <a:t>A Good Personal Hygiene Program</a:t>
            </a:r>
          </a:p>
        </p:txBody>
      </p:sp>
      <p:sp>
        <p:nvSpPr>
          <p:cNvPr id="292868" name="Rectangle 4"/>
          <p:cNvSpPr>
            <a:spLocks noGrp="1" noChangeArrowheads="1"/>
          </p:cNvSpPr>
          <p:nvPr>
            <p:ph idx="1"/>
          </p:nvPr>
        </p:nvSpPr>
        <p:spPr>
          <a:xfrm>
            <a:off x="457200" y="1143000"/>
            <a:ext cx="5159375" cy="4983163"/>
          </a:xfrm>
        </p:spPr>
        <p:txBody>
          <a:bodyPr/>
          <a:lstStyle/>
          <a:p>
            <a:pPr marL="0" indent="0" eaLnBrk="1" hangingPunct="1">
              <a:defRPr/>
            </a:pPr>
            <a:r>
              <a:rPr lang="en-US" dirty="0"/>
              <a:t>Good personal hygiene includes:</a:t>
            </a:r>
          </a:p>
          <a:p>
            <a:pPr marL="571500" lvl="1" indent="-457200" eaLnBrk="1" hangingPunct="1">
              <a:defRPr/>
            </a:pPr>
            <a:r>
              <a:rPr lang="en-US" dirty="0"/>
              <a:t>Following hygienic hand practices</a:t>
            </a:r>
          </a:p>
          <a:p>
            <a:pPr marL="571500" lvl="1" indent="-457200" eaLnBrk="1" hangingPunct="1">
              <a:defRPr/>
            </a:pPr>
            <a:r>
              <a:rPr lang="en-US" dirty="0" smtClean="0"/>
              <a:t>Maintaining </a:t>
            </a:r>
            <a:r>
              <a:rPr lang="en-US" dirty="0"/>
              <a:t>personal cleanliness</a:t>
            </a:r>
          </a:p>
          <a:p>
            <a:pPr marL="571500" lvl="1" indent="-457200" eaLnBrk="1" hangingPunct="1">
              <a:defRPr/>
            </a:pPr>
            <a:r>
              <a:rPr lang="en-US" dirty="0"/>
              <a:t>Wearing </a:t>
            </a:r>
            <a:r>
              <a:rPr lang="en-US" dirty="0" smtClean="0"/>
              <a:t>clean and appropriate clothing, restraining hair, and removing jewelry</a:t>
            </a:r>
            <a:endParaRPr lang="en-US" dirty="0"/>
          </a:p>
          <a:p>
            <a:pPr marL="571500" lvl="1" indent="-457200" eaLnBrk="1" hangingPunct="1">
              <a:defRPr/>
            </a:pPr>
            <a:r>
              <a:rPr lang="en-US" dirty="0" smtClean="0"/>
              <a:t>Avoiding </a:t>
            </a:r>
            <a:r>
              <a:rPr lang="en-US" dirty="0"/>
              <a:t>unsanitary habits and actions</a:t>
            </a:r>
          </a:p>
          <a:p>
            <a:pPr marL="571500" lvl="1" indent="-457200" eaLnBrk="1" hangingPunct="1">
              <a:defRPr/>
            </a:pPr>
            <a:r>
              <a:rPr lang="en-US" dirty="0"/>
              <a:t>Maintaining good health</a:t>
            </a:r>
          </a:p>
          <a:p>
            <a:pPr marL="571500" lvl="1" indent="-457200" eaLnBrk="1" hangingPunct="1">
              <a:defRPr/>
            </a:pPr>
            <a:r>
              <a:rPr lang="en-US" dirty="0" smtClean="0"/>
              <a:t>Covering wounds</a:t>
            </a:r>
          </a:p>
          <a:p>
            <a:pPr marL="571500" lvl="1" indent="-457200" eaLnBrk="1" hangingPunct="1">
              <a:defRPr/>
            </a:pPr>
            <a:r>
              <a:rPr lang="en-US" dirty="0" smtClean="0"/>
              <a:t>Reporting health issues</a:t>
            </a:r>
            <a:endParaRPr lang="en-US" dirty="0"/>
          </a:p>
        </p:txBody>
      </p:sp>
      <p:sp>
        <p:nvSpPr>
          <p:cNvPr id="168966"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4-5</a:t>
            </a:r>
          </a:p>
        </p:txBody>
      </p:sp>
    </p:spTree>
    <p:extLst>
      <p:ext uri="{BB962C8B-B14F-4D97-AF65-F5344CB8AC3E}">
        <p14:creationId xmlns:p14="http://schemas.microsoft.com/office/powerpoint/2010/main" val="3665940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13"/>
          <p:cNvSpPr>
            <a:spLocks noGrp="1" noChangeArrowheads="1"/>
          </p:cNvSpPr>
          <p:nvPr>
            <p:ph type="title"/>
          </p:nvPr>
        </p:nvSpPr>
        <p:spPr>
          <a:xfrm>
            <a:off x="393700" y="158750"/>
            <a:ext cx="8307388" cy="519113"/>
          </a:xfrm>
        </p:spPr>
        <p:txBody>
          <a:bodyPr/>
          <a:lstStyle/>
          <a:p>
            <a:pPr eaLnBrk="1" hangingPunct="1">
              <a:defRPr/>
            </a:pPr>
            <a:r>
              <a:rPr lang="en-US" dirty="0">
                <a:cs typeface="+mj-cs"/>
              </a:rPr>
              <a:t>Receiving and Inspecting</a:t>
            </a:r>
          </a:p>
        </p:txBody>
      </p:sp>
      <p:sp>
        <p:nvSpPr>
          <p:cNvPr id="133123" name="Rectangle 4"/>
          <p:cNvSpPr>
            <a:spLocks noGrp="1" noChangeArrowheads="1"/>
          </p:cNvSpPr>
          <p:nvPr>
            <p:ph idx="1"/>
          </p:nvPr>
        </p:nvSpPr>
        <p:spPr>
          <a:xfrm>
            <a:off x="393700" y="1143000"/>
            <a:ext cx="5745163" cy="5262563"/>
          </a:xfrm>
        </p:spPr>
        <p:txBody>
          <a:bodyPr/>
          <a:lstStyle/>
          <a:p>
            <a:pPr marL="0" indent="0" eaLnBrk="1" hangingPunct="1">
              <a:defRPr/>
            </a:pPr>
            <a:r>
              <a:rPr lang="en-US" dirty="0">
                <a:cs typeface="+mn-cs"/>
              </a:rPr>
              <a:t>Reject packaged items with:</a:t>
            </a:r>
          </a:p>
          <a:p>
            <a:pPr marL="347472" lvl="1" indent="-347472" eaLnBrk="1" hangingPunct="1">
              <a:defRPr/>
            </a:pPr>
            <a:r>
              <a:rPr lang="en-US" dirty="0"/>
              <a:t>Tears, holes, or punctures in packaging; reject cans with swollen ends, rust, or dents</a:t>
            </a:r>
          </a:p>
          <a:p>
            <a:pPr marL="347472" lvl="1" indent="-347472" eaLnBrk="1" hangingPunct="1">
              <a:defRPr/>
            </a:pPr>
            <a:r>
              <a:rPr lang="en-US" dirty="0"/>
              <a:t>Bloating or leaking (ROP food)</a:t>
            </a:r>
          </a:p>
          <a:p>
            <a:pPr marL="347472" lvl="1" indent="-347472" eaLnBrk="1" hangingPunct="1">
              <a:defRPr/>
            </a:pPr>
            <a:r>
              <a:rPr lang="en-US" dirty="0"/>
              <a:t>Broken cartons or seals </a:t>
            </a:r>
          </a:p>
          <a:p>
            <a:pPr marL="347472" lvl="1" indent="-347472" eaLnBrk="1" hangingPunct="1">
              <a:defRPr/>
            </a:pPr>
            <a:r>
              <a:rPr lang="en-US" dirty="0"/>
              <a:t>Dirty and discolored packaging</a:t>
            </a:r>
          </a:p>
          <a:p>
            <a:pPr marL="347472" lvl="1" indent="-347472" eaLnBrk="1" hangingPunct="1">
              <a:defRPr/>
            </a:pPr>
            <a:r>
              <a:rPr lang="en-US" dirty="0"/>
              <a:t>Leaks, dampness, or water stains</a:t>
            </a:r>
          </a:p>
          <a:p>
            <a:pPr marL="347472" lvl="1" indent="-347472" eaLnBrk="1" hangingPunct="1">
              <a:defRPr/>
            </a:pPr>
            <a:r>
              <a:rPr lang="en-US" dirty="0"/>
              <a:t>Signs of pests or pest damage</a:t>
            </a:r>
          </a:p>
          <a:p>
            <a:pPr marL="347472" lvl="1" indent="-347472" eaLnBrk="1" hangingPunct="1">
              <a:defRPr/>
            </a:pPr>
            <a:r>
              <a:rPr lang="en-US" dirty="0"/>
              <a:t>Expired use-by/expiration dates</a:t>
            </a:r>
          </a:p>
          <a:p>
            <a:pPr marL="347472" lvl="1" indent="-347472" eaLnBrk="1" hangingPunct="1">
              <a:defRPr/>
            </a:pPr>
            <a:r>
              <a:rPr lang="en-US" dirty="0"/>
              <a:t>Evidence of tampering</a:t>
            </a:r>
          </a:p>
        </p:txBody>
      </p:sp>
      <p:sp>
        <p:nvSpPr>
          <p:cNvPr id="133124"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6-13</a:t>
            </a:r>
          </a:p>
        </p:txBody>
      </p:sp>
      <p:pic>
        <p:nvPicPr>
          <p:cNvPr id="212997" name="Picture 1" descr="6e_c05_06_Stainedflou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716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10"/>
          <p:cNvSpPr>
            <a:spLocks noGrp="1" noChangeArrowheads="1"/>
          </p:cNvSpPr>
          <p:nvPr>
            <p:ph type="title"/>
          </p:nvPr>
        </p:nvSpPr>
        <p:spPr>
          <a:xfrm>
            <a:off x="393700" y="158750"/>
            <a:ext cx="8307388" cy="519113"/>
          </a:xfrm>
        </p:spPr>
        <p:txBody>
          <a:bodyPr/>
          <a:lstStyle/>
          <a:p>
            <a:pPr eaLnBrk="1" hangingPunct="1">
              <a:defRPr/>
            </a:pPr>
            <a:r>
              <a:rPr lang="en-US" dirty="0">
                <a:cs typeface="+mj-cs"/>
              </a:rPr>
              <a:t>Receiving and Inspecting</a:t>
            </a:r>
          </a:p>
        </p:txBody>
      </p:sp>
      <p:sp>
        <p:nvSpPr>
          <p:cNvPr id="134146" name="Rectangle 3"/>
          <p:cNvSpPr>
            <a:spLocks noGrp="1" noChangeArrowheads="1"/>
          </p:cNvSpPr>
          <p:nvPr>
            <p:ph idx="1"/>
          </p:nvPr>
        </p:nvSpPr>
        <p:spPr>
          <a:xfrm>
            <a:off x="393700" y="1143000"/>
            <a:ext cx="5072063" cy="4773613"/>
          </a:xfrm>
        </p:spPr>
        <p:txBody>
          <a:bodyPr/>
          <a:lstStyle/>
          <a:p>
            <a:pPr marL="0" indent="0" eaLnBrk="1" hangingPunct="1">
              <a:defRPr/>
            </a:pPr>
            <a:r>
              <a:rPr lang="en-US" dirty="0">
                <a:cs typeface="+mn-cs"/>
              </a:rPr>
              <a:t>Required </a:t>
            </a:r>
            <a:r>
              <a:rPr lang="en-US" dirty="0" smtClean="0">
                <a:cs typeface="+mn-cs"/>
              </a:rPr>
              <a:t>documents</a:t>
            </a:r>
            <a:r>
              <a:rPr lang="en-US" dirty="0">
                <a:cs typeface="+mn-cs"/>
              </a:rPr>
              <a:t>:</a:t>
            </a:r>
          </a:p>
          <a:p>
            <a:pPr marL="347472" lvl="1" indent="-347472" eaLnBrk="1" hangingPunct="1">
              <a:defRPr/>
            </a:pPr>
            <a:r>
              <a:rPr lang="en-US" dirty="0"/>
              <a:t>Shellfish must be received with shellstock identification </a:t>
            </a:r>
            <a:r>
              <a:rPr lang="en-US" dirty="0" smtClean="0"/>
              <a:t>tags </a:t>
            </a:r>
            <a:endParaRPr lang="en-US" dirty="0"/>
          </a:p>
          <a:p>
            <a:pPr marL="694944" lvl="2" indent="-347472" eaLnBrk="1" hangingPunct="1">
              <a:defRPr/>
            </a:pPr>
            <a:r>
              <a:rPr lang="en-US" dirty="0"/>
              <a:t>Tags indicate when and where the shellfish were </a:t>
            </a:r>
            <a:r>
              <a:rPr lang="en-US" dirty="0" smtClean="0"/>
              <a:t>harvested </a:t>
            </a:r>
            <a:endParaRPr lang="en-US" dirty="0"/>
          </a:p>
          <a:p>
            <a:pPr marL="694944" lvl="2" indent="-347472" eaLnBrk="1" hangingPunct="1">
              <a:defRPr/>
            </a:pPr>
            <a:r>
              <a:rPr lang="en-US" dirty="0"/>
              <a:t>Must be kept on file for 90 days from the date the last shellfish was used from its delivery </a:t>
            </a:r>
            <a:r>
              <a:rPr lang="en-US" dirty="0" smtClean="0"/>
              <a:t>container</a:t>
            </a:r>
            <a:endParaRPr lang="en-US" dirty="0"/>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6-14</a:t>
            </a:r>
          </a:p>
        </p:txBody>
      </p:sp>
      <p:pic>
        <p:nvPicPr>
          <p:cNvPr id="214021" name="Picture 1" descr="6e_c05_1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219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10"/>
          <p:cNvSpPr>
            <a:spLocks noGrp="1" noChangeArrowheads="1"/>
          </p:cNvSpPr>
          <p:nvPr>
            <p:ph type="title"/>
          </p:nvPr>
        </p:nvSpPr>
        <p:spPr>
          <a:xfrm>
            <a:off x="393700" y="158750"/>
            <a:ext cx="8307388" cy="519113"/>
          </a:xfrm>
        </p:spPr>
        <p:txBody>
          <a:bodyPr/>
          <a:lstStyle/>
          <a:p>
            <a:pPr eaLnBrk="1" hangingPunct="1">
              <a:defRPr/>
            </a:pPr>
            <a:r>
              <a:rPr lang="en-US" dirty="0">
                <a:cs typeface="+mj-cs"/>
              </a:rPr>
              <a:t>Receiving and Inspecting</a:t>
            </a:r>
          </a:p>
        </p:txBody>
      </p:sp>
      <p:sp>
        <p:nvSpPr>
          <p:cNvPr id="135170" name="Rectangle 3"/>
          <p:cNvSpPr>
            <a:spLocks noGrp="1" noChangeArrowheads="1"/>
          </p:cNvSpPr>
          <p:nvPr>
            <p:ph idx="1"/>
          </p:nvPr>
        </p:nvSpPr>
        <p:spPr>
          <a:xfrm>
            <a:off x="393700" y="1143000"/>
            <a:ext cx="8240713" cy="4622800"/>
          </a:xfrm>
        </p:spPr>
        <p:txBody>
          <a:bodyPr/>
          <a:lstStyle/>
          <a:p>
            <a:pPr marL="0" indent="0" eaLnBrk="1" hangingPunct="1">
              <a:defRPr/>
            </a:pPr>
            <a:r>
              <a:rPr lang="en-US" dirty="0">
                <a:cs typeface="+mn-cs"/>
              </a:rPr>
              <a:t>Required </a:t>
            </a:r>
            <a:r>
              <a:rPr lang="en-US" dirty="0" smtClean="0">
                <a:cs typeface="+mn-cs"/>
              </a:rPr>
              <a:t>documents: </a:t>
            </a:r>
            <a:endParaRPr lang="en-US" sz="1800" dirty="0" smtClean="0">
              <a:cs typeface="+mn-cs"/>
            </a:endParaRPr>
          </a:p>
          <a:p>
            <a:pPr marL="347472" lvl="1" indent="-347472" eaLnBrk="1" hangingPunct="1">
              <a:defRPr/>
            </a:pPr>
            <a:r>
              <a:rPr lang="en-US" dirty="0" smtClean="0"/>
              <a:t>Fish that will be eaten raw or partially cooked</a:t>
            </a:r>
          </a:p>
          <a:p>
            <a:pPr marL="694944" lvl="2" indent="-347472" eaLnBrk="1" hangingPunct="1">
              <a:defRPr/>
            </a:pPr>
            <a:r>
              <a:rPr lang="en-US" spc="-20" dirty="0" smtClean="0"/>
              <a:t>Documentation </a:t>
            </a:r>
            <a:r>
              <a:rPr lang="en-US" spc="-20" dirty="0"/>
              <a:t>must show the fish was correctly frozen before being </a:t>
            </a:r>
            <a:r>
              <a:rPr lang="en-US" spc="-20" dirty="0" smtClean="0"/>
              <a:t>received</a:t>
            </a:r>
            <a:r>
              <a:rPr lang="en-US" dirty="0" smtClean="0"/>
              <a:t> </a:t>
            </a:r>
            <a:endParaRPr lang="en-US" dirty="0"/>
          </a:p>
          <a:p>
            <a:pPr marL="694944" lvl="2" indent="-347472" eaLnBrk="1" hangingPunct="1">
              <a:defRPr/>
            </a:pPr>
            <a:r>
              <a:rPr lang="en-US" dirty="0"/>
              <a:t>Keep documents for 90 days from the sale of the </a:t>
            </a:r>
            <a:r>
              <a:rPr lang="en-US" dirty="0" smtClean="0"/>
              <a:t>fish </a:t>
            </a:r>
            <a:endParaRPr lang="en-US" dirty="0"/>
          </a:p>
          <a:p>
            <a:pPr marL="347472" lvl="1" indent="-347472" eaLnBrk="1" hangingPunct="1">
              <a:defRPr/>
            </a:pPr>
            <a:r>
              <a:rPr lang="en-US" dirty="0"/>
              <a:t>Farm raised fish </a:t>
            </a:r>
          </a:p>
          <a:p>
            <a:pPr marL="694944" lvl="2" indent="-347472" eaLnBrk="1" hangingPunct="1">
              <a:defRPr/>
            </a:pPr>
            <a:r>
              <a:rPr lang="en-US" dirty="0"/>
              <a:t>Must have documentation stating the fish was raised to FDA </a:t>
            </a:r>
            <a:r>
              <a:rPr lang="en-US" dirty="0" smtClean="0"/>
              <a:t>standards </a:t>
            </a:r>
            <a:endParaRPr lang="en-US" dirty="0"/>
          </a:p>
          <a:p>
            <a:pPr marL="694944" lvl="2" indent="-347472" eaLnBrk="1" hangingPunct="1">
              <a:defRPr/>
            </a:pPr>
            <a:r>
              <a:rPr lang="en-US" dirty="0"/>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6-15</a:t>
            </a:r>
          </a:p>
        </p:txBody>
      </p:sp>
    </p:spTree>
    <p:extLst>
      <p:ext uri="{BB962C8B-B14F-4D97-AF65-F5344CB8AC3E}">
        <p14:creationId xmlns:p14="http://schemas.microsoft.com/office/powerpoint/2010/main" val="3202026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25" name="Rectangle 13"/>
          <p:cNvSpPr>
            <a:spLocks noGrp="1" noChangeArrowheads="1"/>
          </p:cNvSpPr>
          <p:nvPr>
            <p:ph type="title"/>
          </p:nvPr>
        </p:nvSpPr>
        <p:spPr>
          <a:xfrm>
            <a:off x="228600" y="160338"/>
            <a:ext cx="8307388" cy="519112"/>
          </a:xfrm>
        </p:spPr>
        <p:txBody>
          <a:bodyPr/>
          <a:lstStyle/>
          <a:p>
            <a:pPr eaLnBrk="1" hangingPunct="1">
              <a:defRPr/>
            </a:pPr>
            <a:r>
              <a:rPr lang="en-US" dirty="0" smtClean="0"/>
              <a:t>Inspection and Grading </a:t>
            </a:r>
            <a:r>
              <a:rPr lang="en-US" dirty="0"/>
              <a:t>S</a:t>
            </a:r>
            <a:r>
              <a:rPr lang="en-US" dirty="0" smtClean="0"/>
              <a:t>tamps</a:t>
            </a:r>
            <a:endParaRPr lang="en-US" dirty="0"/>
          </a:p>
        </p:txBody>
      </p:sp>
      <p:sp>
        <p:nvSpPr>
          <p:cNvPr id="1600515" name="Rectangle 3"/>
          <p:cNvSpPr>
            <a:spLocks noGrp="1" noChangeArrowheads="1"/>
          </p:cNvSpPr>
          <p:nvPr>
            <p:ph idx="1"/>
          </p:nvPr>
        </p:nvSpPr>
        <p:spPr>
          <a:xfrm>
            <a:off x="457200" y="1168400"/>
            <a:ext cx="5067300" cy="5575300"/>
          </a:xfrm>
        </p:spPr>
        <p:txBody>
          <a:bodyPr/>
          <a:lstStyle/>
          <a:p>
            <a:pPr marL="0" indent="0" eaLnBrk="1" hangingPunct="1">
              <a:defRPr/>
            </a:pPr>
            <a:r>
              <a:rPr lang="en-US" sz="2500" dirty="0"/>
              <a:t>Products </a:t>
            </a:r>
            <a:r>
              <a:rPr lang="en-US" sz="2500" dirty="0" smtClean="0"/>
              <a:t>requiring inspection stamps:</a:t>
            </a:r>
            <a:endParaRPr lang="en-US" sz="2500" dirty="0"/>
          </a:p>
          <a:p>
            <a:pPr marL="571500" lvl="1" indent="-457200" eaLnBrk="1" hangingPunct="1">
              <a:defRPr/>
            </a:pPr>
            <a:r>
              <a:rPr lang="en-US" dirty="0"/>
              <a:t>Meat and poultry</a:t>
            </a:r>
          </a:p>
          <a:p>
            <a:pPr marL="1028700" lvl="2" indent="-342900" eaLnBrk="1" hangingPunct="1">
              <a:defRPr/>
            </a:pPr>
            <a:r>
              <a:rPr lang="en-US" dirty="0"/>
              <a:t>Packaging must have a USDA or state department of agriculture stamp</a:t>
            </a:r>
          </a:p>
          <a:p>
            <a:pPr marL="1028700" lvl="2" indent="-342900" eaLnBrk="1" hangingPunct="1">
              <a:defRPr/>
            </a:pPr>
            <a:r>
              <a:rPr lang="en-US" dirty="0"/>
              <a:t>Stamp indicates product and processing plant have met certain standards</a:t>
            </a:r>
          </a:p>
          <a:p>
            <a:pPr marL="571500" lvl="1" indent="-457200" eaLnBrk="1" hangingPunct="1">
              <a:defRPr/>
            </a:pPr>
            <a:r>
              <a:rPr lang="en-US" dirty="0"/>
              <a:t>Egg products</a:t>
            </a:r>
          </a:p>
          <a:p>
            <a:pPr marL="1028700" lvl="2" indent="-342900" eaLnBrk="1" hangingPunct="1">
              <a:defRPr/>
            </a:pPr>
            <a:r>
              <a:rPr lang="en-US" dirty="0" smtClean="0"/>
              <a:t>Liquid, frozen, and dehydrated eggs must also have a USDA inspection mark</a:t>
            </a:r>
          </a:p>
          <a:p>
            <a:pPr marL="0" lvl="2" indent="0" eaLnBrk="1" hangingPunct="1">
              <a:lnSpc>
                <a:spcPct val="90000"/>
              </a:lnSpc>
              <a:spcBef>
                <a:spcPct val="100000"/>
              </a:spcBef>
              <a:buFont typeface="Courier New" pitchFamily="49" charset="0"/>
              <a:buNone/>
              <a:defRPr/>
            </a:pPr>
            <a:r>
              <a:rPr lang="en-US" sz="2500" b="1" dirty="0">
                <a:solidFill>
                  <a:srgbClr val="009DDC"/>
                </a:solidFill>
              </a:rPr>
              <a:t>Grading </a:t>
            </a:r>
            <a:r>
              <a:rPr lang="en-US" sz="2500" b="1" dirty="0" smtClean="0">
                <a:solidFill>
                  <a:srgbClr val="009DDC"/>
                </a:solidFill>
              </a:rPr>
              <a:t>stamps:</a:t>
            </a:r>
            <a:endParaRPr lang="en-US" sz="2500" b="1" dirty="0">
              <a:solidFill>
                <a:srgbClr val="009DDC"/>
              </a:solidFill>
            </a:endParaRPr>
          </a:p>
          <a:p>
            <a:pPr marL="457200" lvl="1" indent="-342900" eaLnBrk="1" hangingPunct="1">
              <a:lnSpc>
                <a:spcPct val="90000"/>
              </a:lnSpc>
              <a:defRPr/>
            </a:pPr>
            <a:r>
              <a:rPr lang="en-US" dirty="0" smtClean="0"/>
              <a:t>Voluntary</a:t>
            </a:r>
          </a:p>
          <a:p>
            <a:pPr marL="457200" lvl="1" indent="-342900" eaLnBrk="1" hangingPunct="1">
              <a:lnSpc>
                <a:spcPct val="90000"/>
              </a:lnSpc>
              <a:defRPr/>
            </a:pPr>
            <a:r>
              <a:rPr lang="en-US" dirty="0" smtClean="0"/>
              <a:t>Paid for by processors and packers</a:t>
            </a:r>
            <a:endParaRPr lang="en-US" dirty="0"/>
          </a:p>
          <a:p>
            <a:pPr marL="457200" lvl="1" indent="-342900" eaLnBrk="1" hangingPunct="1">
              <a:lnSpc>
                <a:spcPct val="90000"/>
              </a:lnSpc>
              <a:defRPr/>
            </a:pPr>
            <a:endParaRPr lang="en-US" dirty="0"/>
          </a:p>
          <a:p>
            <a:pPr marL="685800" lvl="2" indent="0" eaLnBrk="1" hangingPunct="1">
              <a:buFont typeface="Courier New" pitchFamily="49" charset="0"/>
              <a:buNone/>
              <a:defRPr/>
            </a:pPr>
            <a:endParaRPr lang="en-US" dirty="0"/>
          </a:p>
        </p:txBody>
      </p:sp>
      <p:pic>
        <p:nvPicPr>
          <p:cNvPr id="216068" name="Picture 4" descr="SS5eESSc06_p06_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6-16</a:t>
            </a:r>
          </a:p>
        </p:txBody>
      </p:sp>
    </p:spTree>
    <p:extLst>
      <p:ext uri="{BB962C8B-B14F-4D97-AF65-F5344CB8AC3E}">
        <p14:creationId xmlns:p14="http://schemas.microsoft.com/office/powerpoint/2010/main" val="33730533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10"/>
          <p:cNvSpPr>
            <a:spLocks noGrp="1" noChangeArrowheads="1"/>
          </p:cNvSpPr>
          <p:nvPr>
            <p:ph type="title"/>
          </p:nvPr>
        </p:nvSpPr>
        <p:spPr>
          <a:xfrm>
            <a:off x="393700" y="158750"/>
            <a:ext cx="8307388" cy="519113"/>
          </a:xfrm>
        </p:spPr>
        <p:txBody>
          <a:bodyPr/>
          <a:lstStyle/>
          <a:p>
            <a:pPr eaLnBrk="1" hangingPunct="1">
              <a:defRPr/>
            </a:pPr>
            <a:r>
              <a:rPr lang="en-US" dirty="0">
                <a:cs typeface="+mj-cs"/>
              </a:rPr>
              <a:t>Receiving and Inspecting</a:t>
            </a:r>
          </a:p>
        </p:txBody>
      </p:sp>
      <p:sp>
        <p:nvSpPr>
          <p:cNvPr id="136194" name="Rectangle 3"/>
          <p:cNvSpPr>
            <a:spLocks noGrp="1" noChangeArrowheads="1"/>
          </p:cNvSpPr>
          <p:nvPr>
            <p:ph idx="1"/>
          </p:nvPr>
        </p:nvSpPr>
        <p:spPr>
          <a:xfrm>
            <a:off x="393700" y="1143000"/>
            <a:ext cx="5486400" cy="4983163"/>
          </a:xfrm>
        </p:spPr>
        <p:txBody>
          <a:bodyPr/>
          <a:lstStyle/>
          <a:p>
            <a:pPr marL="0" indent="0" eaLnBrk="1" hangingPunct="1">
              <a:defRPr/>
            </a:pPr>
            <a:r>
              <a:rPr lang="en-US" dirty="0">
                <a:cs typeface="+mn-cs"/>
              </a:rPr>
              <a:t>Assessing </a:t>
            </a:r>
            <a:r>
              <a:rPr lang="en-US" dirty="0" smtClean="0">
                <a:cs typeface="+mn-cs"/>
              </a:rPr>
              <a:t>food quality</a:t>
            </a:r>
            <a:r>
              <a:rPr lang="en-US" dirty="0">
                <a:cs typeface="+mn-cs"/>
              </a:rPr>
              <a:t>:</a:t>
            </a:r>
          </a:p>
          <a:p>
            <a:pPr marL="347472" lvl="1" indent="-347472" eaLnBrk="1" hangingPunct="1">
              <a:defRPr/>
            </a:pPr>
            <a:r>
              <a:rPr lang="en-US" b="1" dirty="0"/>
              <a:t>Appearance:</a:t>
            </a:r>
            <a:r>
              <a:rPr lang="en-US" dirty="0"/>
              <a:t> Reject food that is moldy or has an abnormal </a:t>
            </a:r>
            <a:r>
              <a:rPr lang="en-US" dirty="0" smtClean="0"/>
              <a:t>color</a:t>
            </a:r>
            <a:endParaRPr lang="en-US" dirty="0"/>
          </a:p>
          <a:p>
            <a:pPr marL="347472" lvl="1" indent="-347472" eaLnBrk="1" hangingPunct="1">
              <a:defRPr/>
            </a:pPr>
            <a:r>
              <a:rPr lang="en-US" b="1" dirty="0"/>
              <a:t>Texture:</a:t>
            </a:r>
            <a:r>
              <a:rPr lang="en-US" dirty="0"/>
              <a:t> Reject meat, fish, or poultry </a:t>
            </a:r>
            <a:r>
              <a:rPr lang="en-US" dirty="0" smtClean="0"/>
              <a:t>if</a:t>
            </a:r>
            <a:endParaRPr lang="en-US" dirty="0"/>
          </a:p>
          <a:p>
            <a:pPr marL="694944" lvl="2" indent="-347472" eaLnBrk="1" hangingPunct="1">
              <a:defRPr/>
            </a:pPr>
            <a:r>
              <a:rPr lang="en-US" dirty="0"/>
              <a:t>It is slimy, sticky, or dry</a:t>
            </a:r>
          </a:p>
          <a:p>
            <a:pPr marL="694944" lvl="2" indent="-347472" eaLnBrk="1" hangingPunct="1">
              <a:defRPr/>
            </a:pPr>
            <a:r>
              <a:rPr lang="en-US" dirty="0"/>
              <a:t>It has soft flesh that leaves an imprint when touched</a:t>
            </a:r>
          </a:p>
          <a:p>
            <a:pPr marL="347472" lvl="1" indent="-347472" eaLnBrk="1" hangingPunct="1">
              <a:defRPr/>
            </a:pPr>
            <a:r>
              <a:rPr lang="en-US" b="1" dirty="0"/>
              <a:t>Odor:</a:t>
            </a:r>
            <a:r>
              <a:rPr lang="en-US" dirty="0"/>
              <a:t> Reject food with an abnormal or unpleasant odor</a:t>
            </a:r>
          </a:p>
          <a:p>
            <a:pPr marL="0" indent="0" eaLnBrk="1" hangingPunct="1">
              <a:defRPr/>
            </a:pPr>
            <a:endParaRPr lang="en-US" dirty="0">
              <a:cs typeface="+mn-cs"/>
            </a:endParaRPr>
          </a:p>
        </p:txBody>
      </p:sp>
      <p:sp>
        <p:nvSpPr>
          <p:cNvPr id="13619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6</a:t>
            </a:r>
            <a:r>
              <a:rPr lang="en-US" sz="1200" b="0" dirty="0" smtClean="0">
                <a:solidFill>
                  <a:srgbClr val="000000"/>
                </a:solidFill>
              </a:rPr>
              <a:t>-17</a:t>
            </a:r>
          </a:p>
        </p:txBody>
      </p:sp>
      <p:pic>
        <p:nvPicPr>
          <p:cNvPr id="217093" name="Picture 1" descr="6e_c05_1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3570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734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11"/>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Labeling</a:t>
            </a:r>
            <a:endParaRPr lang="en-US" dirty="0">
              <a:cs typeface="+mj-cs"/>
            </a:endParaRPr>
          </a:p>
        </p:txBody>
      </p:sp>
      <p:sp>
        <p:nvSpPr>
          <p:cNvPr id="137218" name="Rectangle 3"/>
          <p:cNvSpPr>
            <a:spLocks noGrp="1" noChangeArrowheads="1"/>
          </p:cNvSpPr>
          <p:nvPr>
            <p:ph idx="1"/>
          </p:nvPr>
        </p:nvSpPr>
        <p:spPr>
          <a:xfrm>
            <a:off x="393700" y="1143000"/>
            <a:ext cx="5086350" cy="4983163"/>
          </a:xfrm>
        </p:spPr>
        <p:txBody>
          <a:bodyPr/>
          <a:lstStyle/>
          <a:p>
            <a:pPr marL="0" indent="0" eaLnBrk="1" hangingPunct="1">
              <a:tabLst>
                <a:tab pos="0" algn="l"/>
              </a:tabLst>
              <a:defRPr/>
            </a:pPr>
            <a:r>
              <a:rPr lang="en-US" dirty="0">
                <a:cs typeface="+mn-cs"/>
              </a:rPr>
              <a:t>Labeling </a:t>
            </a:r>
            <a:r>
              <a:rPr lang="en-US" dirty="0" smtClean="0">
                <a:cs typeface="+mn-cs"/>
              </a:rPr>
              <a:t>food </a:t>
            </a:r>
            <a:r>
              <a:rPr lang="en-US" dirty="0">
                <a:cs typeface="+mn-cs"/>
              </a:rPr>
              <a:t>for </a:t>
            </a:r>
            <a:r>
              <a:rPr lang="en-US" dirty="0" smtClean="0">
                <a:cs typeface="+mn-cs"/>
              </a:rPr>
              <a:t>use on-site:</a:t>
            </a:r>
            <a:endParaRPr lang="en-US" dirty="0">
              <a:cs typeface="+mn-cs"/>
            </a:endParaRPr>
          </a:p>
          <a:p>
            <a:pPr marL="347472" lvl="1" indent="-347472" eaLnBrk="1" hangingPunct="1">
              <a:tabLst>
                <a:tab pos="0" algn="l"/>
              </a:tabLst>
              <a:defRPr/>
            </a:pPr>
            <a:r>
              <a:rPr lang="en-US" dirty="0">
                <a:solidFill>
                  <a:schemeClr val="tx1"/>
                </a:solidFill>
              </a:rPr>
              <a:t>All items not in their original containers must be labeled</a:t>
            </a:r>
          </a:p>
          <a:p>
            <a:pPr marL="347472" lvl="1" indent="-347472" eaLnBrk="1" hangingPunct="1">
              <a:tabLst>
                <a:tab pos="0" algn="l"/>
              </a:tabLst>
              <a:defRPr/>
            </a:pPr>
            <a:r>
              <a:rPr lang="en-US" dirty="0">
                <a:solidFill>
                  <a:schemeClr val="tx1"/>
                </a:solidFill>
              </a:rPr>
              <a:t>Food labels should include the common name of the food or a statement that clearly and accurately identifies it</a:t>
            </a:r>
          </a:p>
          <a:p>
            <a:pPr marL="347472" lvl="1" indent="-347472" eaLnBrk="1" hangingPunct="1">
              <a:tabLst>
                <a:tab pos="0" algn="l"/>
              </a:tabLst>
              <a:defRPr/>
            </a:pPr>
            <a:r>
              <a:rPr lang="en-US" dirty="0">
                <a:solidFill>
                  <a:schemeClr val="tx1"/>
                </a:solidFill>
              </a:rPr>
              <a:t>It is not necessary to label food if it clearly will not be mistaken for another </a:t>
            </a:r>
            <a:r>
              <a:rPr lang="en-US" dirty="0" smtClean="0">
                <a:solidFill>
                  <a:schemeClr val="tx1"/>
                </a:solidFill>
              </a:rPr>
              <a:t>item</a:t>
            </a:r>
            <a:endParaRPr lang="en-US" dirty="0">
              <a:solidFill>
                <a:schemeClr val="tx1"/>
              </a:solidFill>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7-2</a:t>
            </a:r>
          </a:p>
        </p:txBody>
      </p:sp>
      <p:pic>
        <p:nvPicPr>
          <p:cNvPr id="218117" name="Picture 1" descr="6e_c05_08_preplabel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8505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Labeling</a:t>
            </a:r>
            <a:endParaRPr lang="en-US" dirty="0">
              <a:cs typeface="+mj-cs"/>
            </a:endParaRPr>
          </a:p>
        </p:txBody>
      </p:sp>
      <p:sp>
        <p:nvSpPr>
          <p:cNvPr id="138242" name="Rectangle 3"/>
          <p:cNvSpPr>
            <a:spLocks noGrp="1" noChangeArrowheads="1"/>
          </p:cNvSpPr>
          <p:nvPr>
            <p:ph idx="1"/>
          </p:nvPr>
        </p:nvSpPr>
        <p:spPr>
          <a:xfrm>
            <a:off x="393700" y="1143000"/>
            <a:ext cx="7315200" cy="4983163"/>
          </a:xfrm>
        </p:spPr>
        <p:txBody>
          <a:bodyPr>
            <a:normAutofit/>
          </a:bodyPr>
          <a:lstStyle/>
          <a:p>
            <a:pPr marL="0" indent="0" eaLnBrk="1" hangingPunct="1">
              <a:tabLst>
                <a:tab pos="0" algn="l"/>
              </a:tabLst>
              <a:defRPr/>
            </a:pPr>
            <a:r>
              <a:rPr lang="en-US" dirty="0">
                <a:cs typeface="+mn-cs"/>
              </a:rPr>
              <a:t>Labeling </a:t>
            </a:r>
            <a:r>
              <a:rPr lang="en-US" dirty="0" smtClean="0">
                <a:cs typeface="+mn-cs"/>
              </a:rPr>
              <a:t>food packaged on-site </a:t>
            </a:r>
            <a:r>
              <a:rPr lang="en-US" dirty="0">
                <a:cs typeface="+mn-cs"/>
              </a:rPr>
              <a:t>for </a:t>
            </a:r>
            <a:r>
              <a:rPr lang="en-US" dirty="0" smtClean="0">
                <a:cs typeface="+mn-cs"/>
              </a:rPr>
              <a:t>retail sale:</a:t>
            </a:r>
            <a:endParaRPr lang="en-US" dirty="0">
              <a:cs typeface="+mn-cs"/>
            </a:endParaRPr>
          </a:p>
          <a:p>
            <a:pPr marL="347472" lvl="1" indent="-347472" eaLnBrk="1" hangingPunct="1">
              <a:tabLst>
                <a:tab pos="0" algn="l"/>
              </a:tabLst>
              <a:defRPr/>
            </a:pPr>
            <a:r>
              <a:rPr lang="en-US" dirty="0">
                <a:solidFill>
                  <a:schemeClr val="tx1"/>
                </a:solidFill>
              </a:rPr>
              <a:t>Common name of the food or a statement clearly identifying </a:t>
            </a:r>
            <a:r>
              <a:rPr lang="en-US" dirty="0" smtClean="0">
                <a:solidFill>
                  <a:schemeClr val="tx1"/>
                </a:solidFill>
              </a:rPr>
              <a:t>it</a:t>
            </a:r>
            <a:endParaRPr lang="en-US" dirty="0">
              <a:solidFill>
                <a:schemeClr val="tx1"/>
              </a:solidFill>
            </a:endParaRPr>
          </a:p>
          <a:p>
            <a:pPr marL="347472" lvl="1" indent="-347472" eaLnBrk="1" hangingPunct="1">
              <a:tabLst>
                <a:tab pos="0" algn="l"/>
              </a:tabLst>
              <a:defRPr/>
            </a:pPr>
            <a:r>
              <a:rPr lang="en-US" dirty="0">
                <a:solidFill>
                  <a:schemeClr val="tx1"/>
                </a:solidFill>
              </a:rPr>
              <a:t>Quantity of the </a:t>
            </a:r>
            <a:r>
              <a:rPr lang="en-US" dirty="0" smtClean="0">
                <a:solidFill>
                  <a:schemeClr val="tx1"/>
                </a:solidFill>
              </a:rPr>
              <a:t>food</a:t>
            </a:r>
            <a:endParaRPr lang="en-US" dirty="0">
              <a:solidFill>
                <a:schemeClr val="tx1"/>
              </a:solidFill>
            </a:endParaRPr>
          </a:p>
          <a:p>
            <a:pPr marL="347472" lvl="1" indent="-347472" eaLnBrk="1" hangingPunct="1">
              <a:tabLst>
                <a:tab pos="0" algn="l"/>
              </a:tabLst>
              <a:defRPr/>
            </a:pPr>
            <a:r>
              <a:rPr lang="en-US" dirty="0">
                <a:solidFill>
                  <a:schemeClr val="tx1"/>
                </a:solidFill>
              </a:rPr>
              <a:t>If the item contains two or more ingredients, list the ingredients </a:t>
            </a:r>
            <a:r>
              <a:rPr lang="en-US" dirty="0" smtClean="0">
                <a:solidFill>
                  <a:schemeClr val="tx1"/>
                </a:solidFill>
              </a:rPr>
              <a:t>and sub-ingredients in </a:t>
            </a:r>
            <a:r>
              <a:rPr lang="en-US" dirty="0">
                <a:solidFill>
                  <a:schemeClr val="tx1"/>
                </a:solidFill>
              </a:rPr>
              <a:t>descending order by </a:t>
            </a:r>
            <a:r>
              <a:rPr lang="en-US" dirty="0" smtClean="0">
                <a:solidFill>
                  <a:schemeClr val="tx1"/>
                </a:solidFill>
              </a:rPr>
              <a:t>weight</a:t>
            </a:r>
            <a:endParaRPr lang="en-US" dirty="0">
              <a:solidFill>
                <a:schemeClr val="tx1"/>
              </a:solidFill>
            </a:endParaRPr>
          </a:p>
          <a:p>
            <a:pPr marL="347472" lvl="1" indent="-347472" eaLnBrk="1" hangingPunct="1">
              <a:tabLst>
                <a:tab pos="0" algn="l"/>
              </a:tabLst>
              <a:defRPr/>
            </a:pPr>
            <a:r>
              <a:rPr lang="en-US" dirty="0">
                <a:solidFill>
                  <a:schemeClr val="tx1"/>
                </a:solidFill>
              </a:rPr>
              <a:t>List of artificial colors and flavors in the food including </a:t>
            </a:r>
            <a:r>
              <a:rPr lang="en-US" dirty="0" smtClean="0">
                <a:solidFill>
                  <a:schemeClr val="tx1"/>
                </a:solidFill>
              </a:rPr>
              <a:t/>
            </a:r>
            <a:br>
              <a:rPr lang="en-US" dirty="0" smtClean="0">
                <a:solidFill>
                  <a:schemeClr val="tx1"/>
                </a:solidFill>
              </a:rPr>
            </a:br>
            <a:r>
              <a:rPr lang="en-US" dirty="0" smtClean="0">
                <a:solidFill>
                  <a:schemeClr val="tx1"/>
                </a:solidFill>
              </a:rPr>
              <a:t>chemical </a:t>
            </a:r>
            <a:r>
              <a:rPr lang="en-US" dirty="0">
                <a:solidFill>
                  <a:schemeClr val="tx1"/>
                </a:solidFill>
              </a:rPr>
              <a:t>preservatives</a:t>
            </a:r>
          </a:p>
          <a:p>
            <a:pPr marL="347472" lvl="1" indent="-347472" eaLnBrk="1" hangingPunct="1">
              <a:tabLst>
                <a:tab pos="0" algn="l"/>
              </a:tabLst>
              <a:defRPr/>
            </a:pPr>
            <a:r>
              <a:rPr lang="en-US" dirty="0">
                <a:solidFill>
                  <a:schemeClr val="tx1"/>
                </a:solidFill>
              </a:rPr>
              <a:t>Name and place of business of the manufacturer, packer, </a:t>
            </a:r>
            <a:r>
              <a:rPr lang="en-US" dirty="0" smtClean="0">
                <a:solidFill>
                  <a:schemeClr val="tx1"/>
                </a:solidFill>
              </a:rPr>
              <a:t/>
            </a:r>
            <a:br>
              <a:rPr lang="en-US" dirty="0" smtClean="0">
                <a:solidFill>
                  <a:schemeClr val="tx1"/>
                </a:solidFill>
              </a:rPr>
            </a:br>
            <a:r>
              <a:rPr lang="en-US" dirty="0" smtClean="0">
                <a:solidFill>
                  <a:schemeClr val="tx1"/>
                </a:solidFill>
              </a:rPr>
              <a:t>or distributor</a:t>
            </a:r>
            <a:endParaRPr lang="en-US" dirty="0">
              <a:solidFill>
                <a:schemeClr val="tx1"/>
              </a:solidFill>
            </a:endParaRPr>
          </a:p>
          <a:p>
            <a:pPr marL="347472" lvl="1" indent="-347472" eaLnBrk="1" hangingPunct="1">
              <a:tabLst>
                <a:tab pos="0" algn="l"/>
              </a:tabLst>
              <a:defRPr/>
            </a:pPr>
            <a:r>
              <a:rPr lang="en-US" dirty="0">
                <a:solidFill>
                  <a:schemeClr val="tx1"/>
                </a:solidFill>
              </a:rPr>
              <a:t>Source of each major food allergen contained in the </a:t>
            </a:r>
            <a:r>
              <a:rPr lang="en-US" dirty="0" smtClean="0">
                <a:solidFill>
                  <a:schemeClr val="tx1"/>
                </a:solidFill>
              </a:rPr>
              <a:t>food </a:t>
            </a:r>
            <a:endParaRPr lang="en-US" dirty="0">
              <a:solidFill>
                <a:schemeClr val="tx1"/>
              </a:solidFill>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7-3</a:t>
            </a:r>
          </a:p>
        </p:txBody>
      </p:sp>
    </p:spTree>
    <p:extLst>
      <p:ext uri="{BB962C8B-B14F-4D97-AF65-F5344CB8AC3E}">
        <p14:creationId xmlns:p14="http://schemas.microsoft.com/office/powerpoint/2010/main" val="26493380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10"/>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Date Marking</a:t>
            </a:r>
            <a:endParaRPr lang="en-US" dirty="0">
              <a:cs typeface="+mj-cs"/>
            </a:endParaRPr>
          </a:p>
        </p:txBody>
      </p:sp>
      <p:sp>
        <p:nvSpPr>
          <p:cNvPr id="140290" name="Rectangle 3"/>
          <p:cNvSpPr>
            <a:spLocks noGrp="1" noChangeArrowheads="1"/>
          </p:cNvSpPr>
          <p:nvPr>
            <p:ph idx="1"/>
          </p:nvPr>
        </p:nvSpPr>
        <p:spPr>
          <a:xfrm>
            <a:off x="393700" y="1143000"/>
            <a:ext cx="5086350" cy="4983163"/>
          </a:xfrm>
        </p:spPr>
        <p:txBody>
          <a:bodyPr/>
          <a:lstStyle/>
          <a:p>
            <a:pPr marL="0" indent="0" eaLnBrk="1" hangingPunct="1">
              <a:defRPr/>
            </a:pPr>
            <a:r>
              <a:rPr lang="en-US" dirty="0" smtClean="0">
                <a:ea typeface="+mn-ea"/>
                <a:cs typeface="+mn-cs"/>
              </a:rPr>
              <a:t>Date marking:</a:t>
            </a:r>
          </a:p>
          <a:p>
            <a:pPr marL="347472" lvl="1" indent="-347472" eaLnBrk="1" hangingPunct="1">
              <a:tabLst>
                <a:tab pos="0" algn="l"/>
              </a:tabLst>
              <a:defRPr/>
            </a:pPr>
            <a:r>
              <a:rPr lang="en-US" dirty="0" smtClean="0"/>
              <a:t>Ready-to-eat TCS </a:t>
            </a:r>
            <a:r>
              <a:rPr lang="en-US" dirty="0" smtClean="0">
                <a:solidFill>
                  <a:srgbClr val="000000"/>
                </a:solidFill>
              </a:rPr>
              <a:t>food must be marked if held for longer than 24 hours </a:t>
            </a:r>
          </a:p>
          <a:p>
            <a:pPr marL="694944" lvl="2" indent="-347472" eaLnBrk="1" hangingPunct="1">
              <a:tabLst>
                <a:tab pos="0" algn="l"/>
              </a:tabLst>
              <a:defRPr/>
            </a:pPr>
            <a:r>
              <a:rPr lang="en-US" dirty="0" smtClean="0">
                <a:solidFill>
                  <a:srgbClr val="000000"/>
                </a:solidFill>
              </a:rPr>
              <a:t>Date mark must indicate when the food must be sold, eaten, or thrown out</a:t>
            </a:r>
            <a:endParaRPr lang="en-US" dirty="0">
              <a:solidFill>
                <a:srgbClr val="000000"/>
              </a:solidFill>
            </a:endParaRPr>
          </a:p>
          <a:p>
            <a:pPr marL="576263" lvl="2" indent="0" eaLnBrk="1" hangingPunct="1">
              <a:buFont typeface="Courier New" pitchFamily="49" charset="0"/>
              <a:buNone/>
              <a:tabLst>
                <a:tab pos="0" algn="l"/>
              </a:tabLst>
              <a:defRPr/>
            </a:pPr>
            <a:endParaRPr lang="en-US" dirty="0" smtClean="0">
              <a:solidFill>
                <a:srgbClr val="000000"/>
              </a:solidFill>
            </a:endParaRPr>
          </a:p>
        </p:txBody>
      </p:sp>
      <p:sp>
        <p:nvSpPr>
          <p:cNvPr id="13926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7-4</a:t>
            </a:r>
          </a:p>
        </p:txBody>
      </p:sp>
      <p:pic>
        <p:nvPicPr>
          <p:cNvPr id="220165" name="Picture 1" descr="6e_c05_09_potatosala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3686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10"/>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Date Marking</a:t>
            </a:r>
            <a:endParaRPr lang="en-US" dirty="0">
              <a:cs typeface="+mj-cs"/>
            </a:endParaRPr>
          </a:p>
        </p:txBody>
      </p:sp>
      <p:sp>
        <p:nvSpPr>
          <p:cNvPr id="20482" name="Rectangle 3"/>
          <p:cNvSpPr>
            <a:spLocks noGrp="1" noChangeArrowheads="1"/>
          </p:cNvSpPr>
          <p:nvPr>
            <p:ph idx="1"/>
          </p:nvPr>
        </p:nvSpPr>
        <p:spPr>
          <a:xfrm>
            <a:off x="393700" y="1143000"/>
            <a:ext cx="5086350" cy="4983163"/>
          </a:xfrm>
        </p:spPr>
        <p:txBody>
          <a:bodyPr>
            <a:normAutofit/>
          </a:bodyPr>
          <a:lstStyle/>
          <a:p>
            <a:pPr marL="0" indent="0" eaLnBrk="1" hangingPunct="1"/>
            <a:r>
              <a:rPr lang="en-US" dirty="0">
                <a:latin typeface="Arial Narrow" charset="0"/>
              </a:rPr>
              <a:t>Date marking:</a:t>
            </a:r>
            <a:endParaRPr lang="en-US" sz="1800" dirty="0">
              <a:latin typeface="Arial Narrow" charset="0"/>
            </a:endParaRPr>
          </a:p>
          <a:p>
            <a:pPr lvl="1" eaLnBrk="1" hangingPunct="1"/>
            <a:r>
              <a:rPr lang="en-US" dirty="0">
                <a:latin typeface="Arial Narrow" charset="0"/>
              </a:rPr>
              <a:t>Ready-to-eat TCS food can be stored for only seven days if it is held at </a:t>
            </a:r>
            <a:r>
              <a:rPr lang="en-US" dirty="0" smtClean="0">
                <a:latin typeface="Arial Narrow" charset="0"/>
              </a:rPr>
              <a:t>41</a:t>
            </a:r>
            <a:r>
              <a:rPr lang="en-US" sz="2400" dirty="0" smtClean="0">
                <a:solidFill>
                  <a:schemeClr val="tx1"/>
                </a:solidFill>
                <a:latin typeface="Arial" charset="0"/>
              </a:rPr>
              <a:t>˚</a:t>
            </a:r>
            <a:r>
              <a:rPr lang="en-US" dirty="0" smtClean="0">
                <a:latin typeface="Arial Narrow" charset="0"/>
              </a:rPr>
              <a:t>F </a:t>
            </a:r>
            <a:r>
              <a:rPr lang="en-US" dirty="0">
                <a:latin typeface="Arial Narrow" charset="0"/>
              </a:rPr>
              <a:t>(</a:t>
            </a:r>
            <a:r>
              <a:rPr lang="en-US" dirty="0" smtClean="0">
                <a:latin typeface="Arial Narrow" charset="0"/>
              </a:rPr>
              <a:t>5˚C</a:t>
            </a:r>
            <a:r>
              <a:rPr lang="en-US" dirty="0">
                <a:latin typeface="Arial Narrow" charset="0"/>
              </a:rPr>
              <a:t>) </a:t>
            </a:r>
            <a:br>
              <a:rPr lang="en-US" dirty="0">
                <a:latin typeface="Arial Narrow" charset="0"/>
              </a:rPr>
            </a:br>
            <a:r>
              <a:rPr lang="en-US" dirty="0">
                <a:latin typeface="Arial Narrow" charset="0"/>
              </a:rPr>
              <a:t>or lower</a:t>
            </a:r>
          </a:p>
          <a:p>
            <a:pPr lvl="2" eaLnBrk="1" hangingPunct="1"/>
            <a:r>
              <a:rPr lang="en-US" dirty="0">
                <a:solidFill>
                  <a:srgbClr val="000000"/>
                </a:solidFill>
                <a:latin typeface="Arial Narrow" charset="0"/>
              </a:rPr>
              <a:t>The count begins on the day that the food was prepared or a commercial container </a:t>
            </a:r>
            <a:br>
              <a:rPr lang="en-US" dirty="0">
                <a:solidFill>
                  <a:srgbClr val="000000"/>
                </a:solidFill>
                <a:latin typeface="Arial Narrow" charset="0"/>
              </a:rPr>
            </a:br>
            <a:r>
              <a:rPr lang="en-US" dirty="0">
                <a:solidFill>
                  <a:srgbClr val="000000"/>
                </a:solidFill>
                <a:latin typeface="Arial Narrow" charset="0"/>
              </a:rPr>
              <a:t>was opened</a:t>
            </a:r>
          </a:p>
          <a:p>
            <a:pPr lvl="2" eaLnBrk="1" hangingPunct="1"/>
            <a:r>
              <a:rPr lang="en-US" dirty="0">
                <a:solidFill>
                  <a:srgbClr val="000000"/>
                </a:solidFill>
                <a:latin typeface="Arial Narrow" charset="0"/>
              </a:rPr>
              <a:t>For example, potato salad prepared and stored on October 1 would have a discard date of October 7 on the label</a:t>
            </a:r>
          </a:p>
          <a:p>
            <a:pPr lvl="2" eaLnBrk="1" hangingPunct="1"/>
            <a:r>
              <a:rPr lang="en-US" dirty="0">
                <a:solidFill>
                  <a:srgbClr val="000000"/>
                </a:solidFill>
                <a:latin typeface="Arial Narrow" charset="0"/>
              </a:rPr>
              <a:t>Some operations write the day or date the food was prepared on the label; others write the use-by day or date on the label</a:t>
            </a:r>
          </a:p>
          <a:p>
            <a:pPr marL="0" indent="0" eaLnBrk="1" hangingPunct="1"/>
            <a:endParaRPr lang="en-US" dirty="0">
              <a:solidFill>
                <a:srgbClr val="000000"/>
              </a:solidFill>
              <a:latin typeface="Arial Narrow" charset="0"/>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7-5</a:t>
            </a:r>
          </a:p>
        </p:txBody>
      </p:sp>
      <p:pic>
        <p:nvPicPr>
          <p:cNvPr id="221189" name="Picture 1" descr="6e_c05_2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79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0525" y="1165225"/>
            <a:ext cx="8235950"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tIns="0"/>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fontAlgn="base">
              <a:spcBef>
                <a:spcPts val="900"/>
              </a:spcBef>
              <a:spcAft>
                <a:spcPct val="0"/>
              </a:spcAft>
              <a:defRPr/>
            </a:pPr>
            <a:r>
              <a:rPr lang="en-US" sz="2400" dirty="0">
                <a:solidFill>
                  <a:srgbClr val="009DDC"/>
                </a:solidFill>
                <a:latin typeface="Arial Narrow"/>
                <a:cs typeface="ＭＳ Ｐゴシック" charset="0"/>
              </a:rPr>
              <a:t>How to wash hands (should take at least 20 seconds):</a:t>
            </a:r>
          </a:p>
          <a:p>
            <a:pPr fontAlgn="base">
              <a:spcBef>
                <a:spcPct val="30000"/>
              </a:spcBef>
              <a:spcAft>
                <a:spcPct val="0"/>
              </a:spcAft>
              <a:defRPr/>
            </a:pPr>
            <a:r>
              <a:rPr lang="en-US" sz="2400" dirty="0" smtClean="0">
                <a:solidFill>
                  <a:srgbClr val="000000"/>
                </a:solidFill>
                <a:cs typeface="Times New Roman" charset="0"/>
              </a:rPr>
              <a:t>	   </a:t>
            </a:r>
          </a:p>
        </p:txBody>
      </p:sp>
      <p:sp>
        <p:nvSpPr>
          <p:cNvPr id="92163" name="Text Box 3"/>
          <p:cNvSpPr txBox="1">
            <a:spLocks noChangeArrowheads="1"/>
          </p:cNvSpPr>
          <p:nvPr/>
        </p:nvSpPr>
        <p:spPr bwMode="auto">
          <a:xfrm>
            <a:off x="636588" y="2724657"/>
            <a:ext cx="265271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tabLst>
                <a:tab pos="228600" algn="l"/>
              </a:tabLst>
              <a:defRPr sz="2400" b="1">
                <a:solidFill>
                  <a:srgbClr val="009DDC"/>
                </a:solidFill>
                <a:latin typeface="Arial Narrow" charset="0"/>
                <a:ea typeface="ＭＳ Ｐゴシック" charset="0"/>
                <a:cs typeface="ＭＳ Ｐゴシック" charset="0"/>
              </a:defRPr>
            </a:lvl1pPr>
            <a:lvl2pPr marL="742950" indent="-285750">
              <a:tabLst>
                <a:tab pos="228600" algn="l"/>
              </a:tabLst>
              <a:defRPr sz="2200">
                <a:solidFill>
                  <a:srgbClr val="231F20"/>
                </a:solidFill>
                <a:latin typeface="Arial Narrow" charset="0"/>
                <a:ea typeface="ＭＳ Ｐゴシック" charset="0"/>
                <a:cs typeface="ＭＳ Ｐゴシック" charset="0"/>
              </a:defRPr>
            </a:lvl2pPr>
            <a:lvl3pPr marL="1143000" indent="-228600">
              <a:tabLst>
                <a:tab pos="228600" algn="l"/>
              </a:tabLst>
              <a:defRPr sz="2000">
                <a:solidFill>
                  <a:srgbClr val="231F20"/>
                </a:solidFill>
                <a:latin typeface="Arial Narrow" charset="0"/>
                <a:ea typeface="ＭＳ Ｐゴシック" charset="0"/>
                <a:cs typeface="ＭＳ Ｐゴシック" charset="0"/>
              </a:defRPr>
            </a:lvl3pPr>
            <a:lvl4pPr marL="1600200" indent="-228600">
              <a:tabLst>
                <a:tab pos="228600" algn="l"/>
              </a:tabLst>
              <a:defRPr>
                <a:solidFill>
                  <a:srgbClr val="231F20"/>
                </a:solidFill>
                <a:latin typeface="Arial Narrow" charset="0"/>
                <a:ea typeface="ＭＳ Ｐゴシック" charset="0"/>
                <a:cs typeface="ＭＳ Ｐゴシック" charset="0"/>
              </a:defRPr>
            </a:lvl4pPr>
            <a:lvl5pPr marL="2057400" indent="-228600">
              <a:tabLst>
                <a:tab pos="228600" algn="l"/>
              </a:tabLst>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tabLst>
                <a:tab pos="228600" algn="l"/>
              </a:tabLst>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tabLst>
                <a:tab pos="228600" algn="l"/>
              </a:tabLst>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tabLst>
                <a:tab pos="228600" algn="l"/>
              </a:tabLst>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tabLst>
                <a:tab pos="228600" algn="l"/>
              </a:tabLst>
              <a:defRPr sz="1600">
                <a:solidFill>
                  <a:srgbClr val="231F20"/>
                </a:solidFill>
                <a:latin typeface="Arial Narrow" charset="0"/>
                <a:ea typeface="ＭＳ Ｐゴシック" charset="0"/>
                <a:cs typeface="ＭＳ Ｐゴシック" charset="0"/>
              </a:defRPr>
            </a:lvl9pPr>
          </a:lstStyle>
          <a:p>
            <a:pPr marL="342900" indent="-342900" eaLnBrk="0" fontAlgn="base" hangingPunct="0">
              <a:spcBef>
                <a:spcPct val="30000"/>
              </a:spcBef>
              <a:spcAft>
                <a:spcPct val="0"/>
              </a:spcAft>
              <a:buFontTx/>
              <a:buAutoNum type="arabicPeriod"/>
            </a:pPr>
            <a:r>
              <a:rPr lang="en-US" sz="1400" dirty="0" smtClean="0">
                <a:solidFill>
                  <a:srgbClr val="000000"/>
                </a:solidFill>
                <a:latin typeface="Arial" charset="0"/>
              </a:rPr>
              <a:t>Wet </a:t>
            </a:r>
            <a:r>
              <a:rPr lang="en-US" sz="1400" dirty="0">
                <a:solidFill>
                  <a:srgbClr val="000000"/>
                </a:solidFill>
                <a:latin typeface="Arial" charset="0"/>
              </a:rPr>
              <a:t>hands and arms. </a:t>
            </a:r>
            <a:r>
              <a:rPr lang="en-US" sz="1400" b="0" dirty="0">
                <a:solidFill>
                  <a:srgbClr val="000000"/>
                </a:solidFill>
                <a:latin typeface="Arial" charset="0"/>
              </a:rPr>
              <a:t>Use running water as hot as you can comfortably stand. It should be at least </a:t>
            </a:r>
            <a:r>
              <a:rPr lang="en-US" sz="1400" b="0" dirty="0" smtClean="0">
                <a:solidFill>
                  <a:srgbClr val="000000"/>
                </a:solidFill>
                <a:latin typeface="Arial" charset="0"/>
              </a:rPr>
              <a:t>100˚</a:t>
            </a:r>
            <a:r>
              <a:rPr lang="en-US" sz="1400" b="0" dirty="0" smtClean="0">
                <a:solidFill>
                  <a:srgbClr val="000000"/>
                </a:solidFill>
                <a:latin typeface="Arial" charset="0"/>
                <a:cs typeface="Times New Roman" charset="0"/>
              </a:rPr>
              <a:t>F (38</a:t>
            </a:r>
            <a:r>
              <a:rPr lang="en-US" sz="1400" b="0" dirty="0" smtClean="0">
                <a:solidFill>
                  <a:srgbClr val="000000"/>
                </a:solidFill>
                <a:latin typeface="Arial" charset="0"/>
              </a:rPr>
              <a:t>˚</a:t>
            </a:r>
            <a:r>
              <a:rPr lang="en-US" sz="1400" b="0" dirty="0" smtClean="0">
                <a:solidFill>
                  <a:srgbClr val="000000"/>
                </a:solidFill>
                <a:latin typeface="Arial" charset="0"/>
                <a:cs typeface="Times New Roman" charset="0"/>
              </a:rPr>
              <a:t>C</a:t>
            </a:r>
            <a:r>
              <a:rPr lang="en-US" sz="1400" b="0" dirty="0">
                <a:solidFill>
                  <a:srgbClr val="000000"/>
                </a:solidFill>
                <a:latin typeface="Arial" charset="0"/>
                <a:cs typeface="Times New Roman" charset="0"/>
              </a:rPr>
              <a:t>).</a:t>
            </a:r>
          </a:p>
        </p:txBody>
      </p:sp>
      <p:sp>
        <p:nvSpPr>
          <p:cNvPr id="92164" name="Text Box 4"/>
          <p:cNvSpPr txBox="1">
            <a:spLocks noChangeArrowheads="1"/>
          </p:cNvSpPr>
          <p:nvPr/>
        </p:nvSpPr>
        <p:spPr bwMode="auto">
          <a:xfrm>
            <a:off x="6186488" y="2734253"/>
            <a:ext cx="2316162"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3. Scrub hands and arms vigorously. </a:t>
            </a:r>
            <a:r>
              <a:rPr lang="en-US" sz="1400" b="0" dirty="0" smtClean="0">
                <a:solidFill>
                  <a:srgbClr val="000000"/>
                </a:solidFill>
              </a:rPr>
              <a:t>Scrub them for 10 to 15 seconds.</a:t>
            </a:r>
            <a:r>
              <a:rPr lang="en-US" sz="1400" dirty="0" smtClean="0">
                <a:solidFill>
                  <a:srgbClr val="000000"/>
                </a:solidFill>
              </a:rPr>
              <a:t> </a:t>
            </a:r>
            <a:r>
              <a:rPr lang="en-US" sz="1400" b="0" dirty="0" smtClean="0">
                <a:solidFill>
                  <a:srgbClr val="000000"/>
                </a:solidFill>
              </a:rPr>
              <a:t>Clean under fingernails and between fingers.</a:t>
            </a:r>
            <a:endParaRPr lang="en-US" sz="1400" b="0" dirty="0" smtClean="0">
              <a:solidFill>
                <a:srgbClr val="000000"/>
              </a:solidFill>
              <a:cs typeface="Times New Roman" charset="0"/>
            </a:endParaRPr>
          </a:p>
        </p:txBody>
      </p:sp>
      <p:sp>
        <p:nvSpPr>
          <p:cNvPr id="92165" name="Text Box 5"/>
          <p:cNvSpPr txBox="1">
            <a:spLocks noChangeArrowheads="1"/>
          </p:cNvSpPr>
          <p:nvPr/>
        </p:nvSpPr>
        <p:spPr bwMode="auto">
          <a:xfrm>
            <a:off x="636588" y="5302250"/>
            <a:ext cx="25336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4. Rinse hands and arms thoroughly. </a:t>
            </a:r>
            <a:r>
              <a:rPr lang="en-US" sz="1400" b="0" dirty="0" smtClean="0">
                <a:solidFill>
                  <a:srgbClr val="000000"/>
                </a:solidFill>
              </a:rPr>
              <a:t>Use running warm water. </a:t>
            </a:r>
            <a:endParaRPr lang="en-US" sz="1400" b="0" dirty="0" smtClean="0">
              <a:solidFill>
                <a:srgbClr val="000000"/>
              </a:solidFill>
              <a:cs typeface="Times New Roman" charset="0"/>
            </a:endParaRPr>
          </a:p>
        </p:txBody>
      </p:sp>
      <p:sp>
        <p:nvSpPr>
          <p:cNvPr id="92166" name="Text Box 6"/>
          <p:cNvSpPr txBox="1">
            <a:spLocks noChangeArrowheads="1"/>
          </p:cNvSpPr>
          <p:nvPr/>
        </p:nvSpPr>
        <p:spPr bwMode="auto">
          <a:xfrm>
            <a:off x="3409950" y="5302250"/>
            <a:ext cx="2873375"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5. Dry hands and arms. </a:t>
            </a:r>
            <a:r>
              <a:rPr lang="en-US" sz="1400" b="0" dirty="0" smtClean="0">
                <a:solidFill>
                  <a:srgbClr val="000000"/>
                </a:solidFill>
              </a:rPr>
              <a:t>Use a single-use paper towel or hand dryer. Consider using a paper towel to turn off the faucet and open the restroom door.</a:t>
            </a:r>
            <a:endParaRPr lang="en-US" sz="1400" b="0" dirty="0" smtClean="0">
              <a:solidFill>
                <a:srgbClr val="000000"/>
              </a:solidFill>
              <a:cs typeface="Times New Roman" charset="0"/>
            </a:endParaRPr>
          </a:p>
        </p:txBody>
      </p:sp>
      <p:sp>
        <p:nvSpPr>
          <p:cNvPr id="92167" name="Rectangle 7"/>
          <p:cNvSpPr>
            <a:spLocks noGrp="1" noChangeArrowheads="1"/>
          </p:cNvSpPr>
          <p:nvPr>
            <p:ph type="title"/>
          </p:nvPr>
        </p:nvSpPr>
        <p:spPr>
          <a:xfrm>
            <a:off x="390525" y="158750"/>
            <a:ext cx="8307388" cy="519113"/>
          </a:xfrm>
        </p:spPr>
        <p:txBody>
          <a:bodyPr/>
          <a:lstStyle/>
          <a:p>
            <a:pPr eaLnBrk="1" hangingPunct="1">
              <a:defRPr/>
            </a:pPr>
            <a:r>
              <a:rPr lang="en-US" dirty="0">
                <a:cs typeface="+mj-cs"/>
              </a:rPr>
              <a:t>Handwashing</a:t>
            </a:r>
          </a:p>
        </p:txBody>
      </p:sp>
      <p:sp>
        <p:nvSpPr>
          <p:cNvPr id="92168" name="Text Box 8"/>
          <p:cNvSpPr txBox="1">
            <a:spLocks noChangeArrowheads="1"/>
          </p:cNvSpPr>
          <p:nvPr/>
        </p:nvSpPr>
        <p:spPr bwMode="auto">
          <a:xfrm>
            <a:off x="3413125" y="2709863"/>
            <a:ext cx="19589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2. Apply soap. </a:t>
            </a:r>
            <a:r>
              <a:rPr lang="en-US" sz="1400" b="0" dirty="0" smtClean="0">
                <a:solidFill>
                  <a:srgbClr val="000000"/>
                </a:solidFill>
              </a:rPr>
              <a:t>Apply enough to build up a good lather</a:t>
            </a:r>
            <a:r>
              <a:rPr lang="en-US" sz="1200" b="0" dirty="0" smtClean="0">
                <a:solidFill>
                  <a:srgbClr val="000000"/>
                </a:solidFill>
              </a:rPr>
              <a:t>.</a:t>
            </a:r>
            <a:endParaRPr lang="en-US" sz="1200" b="0" dirty="0" smtClean="0">
              <a:solidFill>
                <a:srgbClr val="000000"/>
              </a:solidFill>
              <a:cs typeface="Times New Roman" charset="0"/>
            </a:endParaRPr>
          </a:p>
        </p:txBody>
      </p:sp>
      <p:sp>
        <p:nvSpPr>
          <p:cNvPr id="92169"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4</a:t>
            </a:r>
            <a:r>
              <a:rPr lang="en-US" sz="1200" b="0" dirty="0" smtClean="0">
                <a:solidFill>
                  <a:srgbClr val="000000"/>
                </a:solidFill>
              </a:rPr>
              <a:t>-6</a:t>
            </a:r>
          </a:p>
        </p:txBody>
      </p:sp>
      <p:pic>
        <p:nvPicPr>
          <p:cNvPr id="169994" name="Picture 1" descr="6e_c03_05_2_SoapDis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60750" y="1666875"/>
            <a:ext cx="19589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5"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6275" y="1666875"/>
            <a:ext cx="1955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6" name="Picture 1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48400" y="1668463"/>
            <a:ext cx="19589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7" name="Picture 17"/>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55988" y="4264025"/>
            <a:ext cx="195421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8" name="Picture 18"/>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7863" y="4264025"/>
            <a:ext cx="19526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9503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10"/>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Date Marking</a:t>
            </a:r>
            <a:endParaRPr lang="en-US" dirty="0">
              <a:cs typeface="+mj-cs"/>
            </a:endParaRPr>
          </a:p>
        </p:txBody>
      </p:sp>
      <p:sp>
        <p:nvSpPr>
          <p:cNvPr id="142338" name="Rectangle 3"/>
          <p:cNvSpPr>
            <a:spLocks noGrp="1" noChangeArrowheads="1"/>
          </p:cNvSpPr>
          <p:nvPr>
            <p:ph idx="1"/>
          </p:nvPr>
        </p:nvSpPr>
        <p:spPr>
          <a:xfrm>
            <a:off x="393700" y="1143000"/>
            <a:ext cx="8240713" cy="4329113"/>
          </a:xfrm>
        </p:spPr>
        <p:txBody>
          <a:bodyPr>
            <a:normAutofit/>
          </a:bodyPr>
          <a:lstStyle/>
          <a:p>
            <a:pPr marL="0" indent="0" eaLnBrk="1" hangingPunct="1">
              <a:defRPr/>
            </a:pPr>
            <a:r>
              <a:rPr lang="en-US" dirty="0" smtClean="0">
                <a:ea typeface="+mn-ea"/>
                <a:cs typeface="+mn-cs"/>
              </a:rPr>
              <a:t>Commercially processed food:</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9DDC"/>
                </a:solidFill>
                <a:ea typeface="+mn-ea"/>
                <a:cs typeface="+mn-cs"/>
              </a:rPr>
              <a:t>If </a:t>
            </a:r>
            <a:endParaRPr lang="en-US" sz="2400" b="1" dirty="0">
              <a:solidFill>
                <a:srgbClr val="009DDC"/>
              </a:solidFill>
              <a:ea typeface="+mn-ea"/>
              <a:cs typeface="+mn-cs"/>
            </a:endParaRPr>
          </a:p>
          <a:p>
            <a:pPr marL="347472" lvl="1" indent="-347472" eaLnBrk="1" hangingPunct="1">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Font typeface="Wingdings" charset="0"/>
              <a:buNone/>
              <a:defRPr/>
            </a:pPr>
            <a:r>
              <a:rPr lang="en-US" sz="2400" b="1" dirty="0" smtClean="0">
                <a:solidFill>
                  <a:srgbClr val="009DDC"/>
                </a:solidFill>
                <a:ea typeface="+mn-ea"/>
                <a:cs typeface="+mn-cs"/>
              </a:rPr>
              <a:t>Then</a:t>
            </a:r>
            <a:endParaRPr lang="en-US" sz="2400" b="1" dirty="0">
              <a:solidFill>
                <a:srgbClr val="009DDC"/>
              </a:solidFill>
              <a:ea typeface="+mn-ea"/>
              <a:cs typeface="+mn-cs"/>
            </a:endParaRPr>
          </a:p>
          <a:p>
            <a:pPr marL="347472" lvl="1" indent="-347472" eaLnBrk="1" hangingPunct="1">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defRPr/>
            </a:pPr>
            <a:endParaRPr lang="en-US" dirty="0" smtClean="0">
              <a:solidFill>
                <a:srgbClr val="000000"/>
              </a:solidFill>
            </a:endParaRPr>
          </a:p>
          <a:p>
            <a:pPr marL="538163" lvl="2" indent="0" eaLnBrk="1" hangingPunct="1">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7-6</a:t>
            </a:r>
          </a:p>
        </p:txBody>
      </p:sp>
    </p:spTree>
    <p:extLst>
      <p:ext uri="{BB962C8B-B14F-4D97-AF65-F5344CB8AC3E}">
        <p14:creationId xmlns:p14="http://schemas.microsoft.com/office/powerpoint/2010/main" val="39843413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10"/>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Date Marking</a:t>
            </a:r>
            <a:endParaRPr lang="en-US" dirty="0">
              <a:cs typeface="+mj-cs"/>
            </a:endParaRPr>
          </a:p>
        </p:txBody>
      </p:sp>
      <p:sp>
        <p:nvSpPr>
          <p:cNvPr id="25602" name="Rectangle 3"/>
          <p:cNvSpPr>
            <a:spLocks noGrp="1" noChangeArrowheads="1"/>
          </p:cNvSpPr>
          <p:nvPr>
            <p:ph idx="1"/>
          </p:nvPr>
        </p:nvSpPr>
        <p:spPr>
          <a:xfrm>
            <a:off x="393700" y="1143000"/>
            <a:ext cx="5715000" cy="4983163"/>
          </a:xfrm>
        </p:spPr>
        <p:txBody>
          <a:bodyPr>
            <a:normAutofit/>
          </a:bodyPr>
          <a:lstStyle/>
          <a:p>
            <a:pPr marL="0" indent="0" eaLnBrk="1" hangingPunct="1">
              <a:defRPr/>
            </a:pPr>
            <a:r>
              <a:rPr lang="en-US" dirty="0" smtClean="0">
                <a:ea typeface="+mn-ea"/>
                <a:cs typeface="+mn-cs"/>
              </a:rPr>
              <a:t>Combining food:</a:t>
            </a:r>
            <a:endParaRPr lang="en-US" sz="1800" i="1" dirty="0">
              <a:ea typeface="+mn-ea"/>
              <a:cs typeface="+mn-cs"/>
            </a:endParaRPr>
          </a:p>
          <a:p>
            <a:pPr marL="347472" lvl="1" indent="-347472" eaLnBrk="1" hangingPunct="1">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defRPr/>
            </a:pPr>
            <a:r>
              <a:rPr lang="en-US" dirty="0" smtClean="0">
                <a:solidFill>
                  <a:srgbClr val="000000"/>
                </a:solidFill>
              </a:rPr>
              <a:t>The shrimp has a use-by date of December 8</a:t>
            </a:r>
          </a:p>
          <a:p>
            <a:pPr marL="694944" lvl="2" indent="-347472" eaLnBrk="1" hangingPunct="1">
              <a:defRPr/>
            </a:pPr>
            <a:r>
              <a:rPr lang="en-US" dirty="0" smtClean="0">
                <a:solidFill>
                  <a:srgbClr val="000000"/>
                </a:solidFill>
              </a:rPr>
              <a:t>The sausage has a use-by date of December 10 </a:t>
            </a:r>
          </a:p>
          <a:p>
            <a:pPr marL="694944" lvl="2" indent="-347472" eaLnBrk="1" hangingPunct="1">
              <a:defRPr/>
            </a:pPr>
            <a:r>
              <a:rPr lang="en-US" dirty="0" smtClean="0">
                <a:solidFill>
                  <a:srgbClr val="000000"/>
                </a:solidFill>
              </a:rPr>
              <a:t>The use-by date of the jambalaya is December 8</a:t>
            </a:r>
          </a:p>
          <a:p>
            <a:pPr marL="538163" lvl="2" indent="0" eaLnBrk="1" hangingPunct="1">
              <a:defRPr/>
            </a:pPr>
            <a:endParaRPr lang="en-US" dirty="0" smtClean="0">
              <a:solidFill>
                <a:srgbClr val="000000"/>
              </a:solidFill>
            </a:endParaRPr>
          </a:p>
          <a:p>
            <a:pPr marL="538163" lvl="2" indent="0" eaLnBrk="1" hangingPunct="1">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7-7</a:t>
            </a:r>
          </a:p>
        </p:txBody>
      </p:sp>
      <p:pic>
        <p:nvPicPr>
          <p:cNvPr id="223237" name="Picture 1" descr="6e_c05_2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367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
          <p:cNvSpPr>
            <a:spLocks noChangeArrowheads="1"/>
          </p:cNvSpPr>
          <p:nvPr/>
        </p:nvSpPr>
        <p:spPr bwMode="auto">
          <a:xfrm>
            <a:off x="6164263" y="1751013"/>
            <a:ext cx="2200275" cy="209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a:defRPr/>
            </a:pPr>
            <a:endParaRPr lang="en-US" sz="3200" b="1" dirty="0">
              <a:solidFill>
                <a:srgbClr val="FFFFFF"/>
              </a:solidFill>
            </a:endParaRPr>
          </a:p>
        </p:txBody>
      </p:sp>
      <p:sp>
        <p:nvSpPr>
          <p:cNvPr id="145414" name="Rectangle 15"/>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Rotation</a:t>
            </a:r>
            <a:endParaRPr lang="en-US" dirty="0">
              <a:cs typeface="+mj-cs"/>
            </a:endParaRPr>
          </a:p>
        </p:txBody>
      </p:sp>
      <p:sp>
        <p:nvSpPr>
          <p:cNvPr id="145411" name="Rectangle 3"/>
          <p:cNvSpPr>
            <a:spLocks noGrp="1" noChangeArrowheads="1"/>
          </p:cNvSpPr>
          <p:nvPr>
            <p:ph idx="1"/>
          </p:nvPr>
        </p:nvSpPr>
        <p:spPr>
          <a:xfrm>
            <a:off x="393700" y="1143000"/>
            <a:ext cx="5964238" cy="5000625"/>
          </a:xfrm>
        </p:spPr>
        <p:txBody>
          <a:bodyPr>
            <a:normAutofit/>
          </a:bodyPr>
          <a:lstStyle/>
          <a:p>
            <a:pPr marL="0" indent="0" eaLnBrk="1" hangingPunct="1"/>
            <a:r>
              <a:rPr lang="en-US" dirty="0">
                <a:latin typeface="Arial Narrow" charset="0"/>
              </a:rPr>
              <a:t>Rotate food to use the oldest inventory first:</a:t>
            </a:r>
          </a:p>
          <a:p>
            <a:pPr lvl="1" eaLnBrk="1" hangingPunct="1"/>
            <a:r>
              <a:rPr lang="en-US" dirty="0">
                <a:solidFill>
                  <a:srgbClr val="000000"/>
                </a:solidFill>
                <a:latin typeface="Arial Narrow" charset="0"/>
              </a:rPr>
              <a:t>One way to rotate products is to follow FIFO</a:t>
            </a:r>
          </a:p>
          <a:p>
            <a:pPr lvl="2" eaLnBrk="1" hangingPunct="1">
              <a:buSzPct val="100000"/>
              <a:buFont typeface="Arial Narrow" charset="0"/>
              <a:buAutoNum type="arabicPeriod"/>
            </a:pPr>
            <a:r>
              <a:rPr lang="en-US" dirty="0">
                <a:solidFill>
                  <a:srgbClr val="000000"/>
                </a:solidFill>
                <a:latin typeface="Arial Narrow" charset="0"/>
              </a:rPr>
              <a:t>Identify the food </a:t>
            </a:r>
            <a:r>
              <a:rPr lang="en-US" dirty="0" smtClean="0">
                <a:solidFill>
                  <a:srgbClr val="000000"/>
                </a:solidFill>
                <a:latin typeface="Arial Narrow" charset="0"/>
              </a:rPr>
              <a:t>item’</a:t>
            </a:r>
            <a:r>
              <a:rPr lang="en-US" altLang="ja-JP" dirty="0" smtClean="0">
                <a:solidFill>
                  <a:srgbClr val="000000"/>
                </a:solidFill>
                <a:latin typeface="Arial Narrow" charset="0"/>
              </a:rPr>
              <a:t>s </a:t>
            </a:r>
            <a:r>
              <a:rPr lang="en-US" altLang="ja-JP" dirty="0">
                <a:solidFill>
                  <a:srgbClr val="000000"/>
                </a:solidFill>
                <a:latin typeface="Arial Narrow" charset="0"/>
              </a:rPr>
              <a:t>use-by or expiration date</a:t>
            </a:r>
          </a:p>
          <a:p>
            <a:pPr lvl="2" eaLnBrk="1" hangingPunct="1">
              <a:buSzPct val="100000"/>
              <a:buFont typeface="Arial Narrow" charset="0"/>
              <a:buAutoNum type="arabicPeriod"/>
            </a:pPr>
            <a:r>
              <a:rPr lang="en-US" dirty="0">
                <a:solidFill>
                  <a:srgbClr val="000000"/>
                </a:solidFill>
                <a:latin typeface="Arial Narrow" charset="0"/>
              </a:rPr>
              <a:t>Store items with the earliest use-by or expiration dates in front of items with later dates</a:t>
            </a:r>
          </a:p>
          <a:p>
            <a:pPr lvl="2" eaLnBrk="1" hangingPunct="1">
              <a:buSzPct val="100000"/>
              <a:buFont typeface="Arial Narrow" charset="0"/>
              <a:buAutoNum type="arabicPeriod"/>
            </a:pPr>
            <a:r>
              <a:rPr lang="en-US" dirty="0">
                <a:solidFill>
                  <a:srgbClr val="000000"/>
                </a:solidFill>
                <a:latin typeface="Arial Narrow" charset="0"/>
              </a:rPr>
              <a:t>Once shelved, use those items stored in front first</a:t>
            </a:r>
          </a:p>
          <a:p>
            <a:pPr lvl="2" eaLnBrk="1" hangingPunct="1">
              <a:buSzPct val="100000"/>
              <a:buFont typeface="Arial Narrow" charset="0"/>
              <a:buAutoNum type="arabicPeriod"/>
            </a:pPr>
            <a:r>
              <a:rPr lang="en-US" dirty="0">
                <a:solidFill>
                  <a:srgbClr val="000000"/>
                </a:solidFill>
                <a:latin typeface="Arial Narrow" charset="0"/>
              </a:rPr>
              <a:t>Throw out food that has passed its </a:t>
            </a:r>
            <a:r>
              <a:rPr lang="en-US" dirty="0" smtClean="0">
                <a:solidFill>
                  <a:srgbClr val="000000"/>
                </a:solidFill>
                <a:latin typeface="Arial Narrow" charset="0"/>
              </a:rPr>
              <a:t>manufacturer’</a:t>
            </a:r>
            <a:r>
              <a:rPr lang="en-US" altLang="ja-JP" dirty="0" smtClean="0">
                <a:solidFill>
                  <a:srgbClr val="000000"/>
                </a:solidFill>
                <a:latin typeface="Arial Narrow" charset="0"/>
              </a:rPr>
              <a:t>s use-by </a:t>
            </a:r>
            <a:r>
              <a:rPr lang="en-US" altLang="ja-JP" dirty="0">
                <a:solidFill>
                  <a:srgbClr val="000000"/>
                </a:solidFill>
                <a:latin typeface="Arial Narrow" charset="0"/>
              </a:rPr>
              <a:t>or expiration date</a:t>
            </a:r>
            <a:endParaRPr lang="en-US" dirty="0">
              <a:latin typeface="Arial Narrow" charset="0"/>
            </a:endParaRPr>
          </a:p>
        </p:txBody>
      </p:sp>
      <p:sp>
        <p:nvSpPr>
          <p:cNvPr id="145413"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7-8</a:t>
            </a:r>
          </a:p>
        </p:txBody>
      </p:sp>
      <p:pic>
        <p:nvPicPr>
          <p:cNvPr id="224262" name="Picture 1" descr="6e_c05_10_stockRotat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5974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10"/>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Temperatures</a:t>
            </a:r>
            <a:endParaRPr lang="en-US" dirty="0">
              <a:cs typeface="+mj-cs"/>
            </a:endParaRPr>
          </a:p>
        </p:txBody>
      </p:sp>
      <p:sp>
        <p:nvSpPr>
          <p:cNvPr id="143362" name="Rectangle 3"/>
          <p:cNvSpPr>
            <a:spLocks noGrp="1" noChangeArrowheads="1"/>
          </p:cNvSpPr>
          <p:nvPr>
            <p:ph idx="1"/>
          </p:nvPr>
        </p:nvSpPr>
        <p:spPr>
          <a:xfrm>
            <a:off x="393700" y="1143000"/>
            <a:ext cx="5086350" cy="4983163"/>
          </a:xfrm>
        </p:spPr>
        <p:txBody>
          <a:bodyPr>
            <a:normAutofit/>
          </a:bodyPr>
          <a:lstStyle/>
          <a:p>
            <a:pPr marL="0" indent="0" eaLnBrk="1" hangingPunct="1"/>
            <a:r>
              <a:rPr lang="en-US" dirty="0">
                <a:latin typeface="Arial Narrow" charset="0"/>
              </a:rPr>
              <a:t>Temperature guidelines:</a:t>
            </a:r>
          </a:p>
          <a:p>
            <a:pPr lvl="1" eaLnBrk="1" hangingPunct="1"/>
            <a:r>
              <a:rPr lang="en-US" dirty="0">
                <a:solidFill>
                  <a:srgbClr val="000000"/>
                </a:solidFill>
                <a:latin typeface="Arial Narrow" charset="0"/>
              </a:rPr>
              <a:t>Store TCS food at an internal temperature </a:t>
            </a:r>
            <a:br>
              <a:rPr lang="en-US" dirty="0">
                <a:solidFill>
                  <a:srgbClr val="000000"/>
                </a:solidFill>
                <a:latin typeface="Arial Narrow" charset="0"/>
              </a:rPr>
            </a:br>
            <a:r>
              <a:rPr lang="en-US" dirty="0">
                <a:solidFill>
                  <a:srgbClr val="000000"/>
                </a:solidFill>
                <a:latin typeface="Arial Narrow" charset="0"/>
              </a:rPr>
              <a:t>of </a:t>
            </a:r>
            <a:r>
              <a:rPr lang="en-US" dirty="0" smtClean="0">
                <a:solidFill>
                  <a:srgbClr val="000000"/>
                </a:solidFill>
                <a:latin typeface="Arial Narrow" charset="0"/>
              </a:rPr>
              <a:t>41˚F </a:t>
            </a:r>
            <a:r>
              <a:rPr lang="en-US" dirty="0">
                <a:solidFill>
                  <a:srgbClr val="000000"/>
                </a:solidFill>
                <a:latin typeface="Arial Narrow" charset="0"/>
              </a:rPr>
              <a:t>(</a:t>
            </a:r>
            <a:r>
              <a:rPr lang="en-US" dirty="0" smtClean="0">
                <a:solidFill>
                  <a:srgbClr val="000000"/>
                </a:solidFill>
                <a:latin typeface="Arial Narrow" charset="0"/>
              </a:rPr>
              <a:t>5˚C</a:t>
            </a:r>
            <a:r>
              <a:rPr lang="en-US" dirty="0">
                <a:solidFill>
                  <a:srgbClr val="000000"/>
                </a:solidFill>
                <a:latin typeface="Arial Narrow" charset="0"/>
              </a:rPr>
              <a:t>) or lower, or </a:t>
            </a:r>
            <a:r>
              <a:rPr lang="en-US" dirty="0" smtClean="0">
                <a:solidFill>
                  <a:srgbClr val="000000"/>
                </a:solidFill>
                <a:latin typeface="Arial Narrow" charset="0"/>
              </a:rPr>
              <a:t>135˚F </a:t>
            </a:r>
            <a:r>
              <a:rPr lang="en-US" dirty="0">
                <a:solidFill>
                  <a:srgbClr val="000000"/>
                </a:solidFill>
                <a:latin typeface="Arial Narrow" charset="0"/>
              </a:rPr>
              <a:t>(</a:t>
            </a:r>
            <a:r>
              <a:rPr lang="en-US" dirty="0" smtClean="0">
                <a:solidFill>
                  <a:srgbClr val="000000"/>
                </a:solidFill>
                <a:latin typeface="Arial Narrow" charset="0"/>
              </a:rPr>
              <a:t>57˚C</a:t>
            </a:r>
            <a:r>
              <a:rPr lang="en-US" dirty="0">
                <a:solidFill>
                  <a:srgbClr val="000000"/>
                </a:solidFill>
                <a:latin typeface="Arial Narrow" charset="0"/>
              </a:rPr>
              <a:t>) </a:t>
            </a:r>
            <a:br>
              <a:rPr lang="en-US" dirty="0">
                <a:solidFill>
                  <a:srgbClr val="000000"/>
                </a:solidFill>
                <a:latin typeface="Arial Narrow" charset="0"/>
              </a:rPr>
            </a:br>
            <a:r>
              <a:rPr lang="en-US" dirty="0">
                <a:solidFill>
                  <a:srgbClr val="000000"/>
                </a:solidFill>
                <a:latin typeface="Arial Narrow" charset="0"/>
              </a:rPr>
              <a:t>or higher</a:t>
            </a:r>
          </a:p>
          <a:p>
            <a:pPr lvl="1" eaLnBrk="1" hangingPunct="1"/>
            <a:r>
              <a:rPr lang="en-US" dirty="0">
                <a:solidFill>
                  <a:srgbClr val="000000"/>
                </a:solidFill>
                <a:latin typeface="Arial Narrow" charset="0"/>
              </a:rPr>
              <a:t>Store frozen food at temperatures that keep it frozen</a:t>
            </a:r>
          </a:p>
          <a:p>
            <a:pPr lvl="1" eaLnBrk="1" hangingPunct="1"/>
            <a:r>
              <a:rPr lang="en-US" dirty="0">
                <a:solidFill>
                  <a:srgbClr val="000000"/>
                </a:solidFill>
                <a:latin typeface="Arial Narrow" charset="0"/>
              </a:rPr>
              <a:t>Make sure storage units have at least one air temperature measuring device; it must be accurate to +/- </a:t>
            </a:r>
            <a:r>
              <a:rPr lang="en-US" dirty="0" smtClean="0">
                <a:solidFill>
                  <a:srgbClr val="000000"/>
                </a:solidFill>
                <a:latin typeface="Arial Narrow" charset="0"/>
              </a:rPr>
              <a:t>3˚F </a:t>
            </a:r>
            <a:r>
              <a:rPr lang="en-US" dirty="0">
                <a:solidFill>
                  <a:srgbClr val="000000"/>
                </a:solidFill>
                <a:latin typeface="Arial Narrow" charset="0"/>
              </a:rPr>
              <a:t>or +/- </a:t>
            </a:r>
            <a:r>
              <a:rPr lang="en-US" dirty="0" smtClean="0">
                <a:solidFill>
                  <a:srgbClr val="000000"/>
                </a:solidFill>
                <a:latin typeface="Arial Narrow" charset="0"/>
              </a:rPr>
              <a:t>1.5˚C</a:t>
            </a:r>
            <a:endParaRPr lang="en-US" dirty="0">
              <a:solidFill>
                <a:srgbClr val="000000"/>
              </a:solidFill>
              <a:latin typeface="Arial Narrow" charset="0"/>
            </a:endParaRPr>
          </a:p>
          <a:p>
            <a:pPr lvl="2" eaLnBrk="1" hangingPunct="1"/>
            <a:r>
              <a:rPr lang="en-US" dirty="0">
                <a:solidFill>
                  <a:srgbClr val="000000"/>
                </a:solidFill>
                <a:latin typeface="Arial Narrow" charset="0"/>
              </a:rPr>
              <a:t>Place the device in the warmest part of refrigerated units, and the coldest part </a:t>
            </a:r>
            <a:r>
              <a:rPr lang="en-US" dirty="0" smtClean="0">
                <a:solidFill>
                  <a:srgbClr val="000000"/>
                </a:solidFill>
                <a:latin typeface="Arial Narrow" charset="0"/>
              </a:rPr>
              <a:t>of  </a:t>
            </a:r>
            <a:r>
              <a:rPr lang="en-US" dirty="0" smtClean="0">
                <a:solidFill>
                  <a:srgbClr val="000000"/>
                </a:solidFill>
                <a:latin typeface="Arial Narrow" charset="0"/>
              </a:rPr>
              <a:t>hot-holding </a:t>
            </a:r>
            <a:r>
              <a:rPr lang="en-US" dirty="0">
                <a:solidFill>
                  <a:srgbClr val="000000"/>
                </a:solidFill>
                <a:latin typeface="Arial Narrow" charset="0"/>
              </a:rPr>
              <a:t>units </a:t>
            </a:r>
          </a:p>
          <a:p>
            <a:pPr lvl="1" eaLnBrk="1" hangingPunct="1">
              <a:buFont typeface="Wingdings" charset="0"/>
              <a:buNone/>
            </a:pPr>
            <a:endParaRPr lang="en-US" dirty="0">
              <a:solidFill>
                <a:srgbClr val="000000"/>
              </a:solidFill>
              <a:latin typeface="Arial Narrow" charset="0"/>
            </a:endParaRPr>
          </a:p>
          <a:p>
            <a:pPr lvl="1" eaLnBrk="1" hangingPunct="1"/>
            <a:endParaRPr lang="en-US" dirty="0">
              <a:solidFill>
                <a:srgbClr val="000000"/>
              </a:solidFill>
              <a:latin typeface="Arial Narrow" charset="0"/>
            </a:endParaRPr>
          </a:p>
        </p:txBody>
      </p:sp>
      <p:pic>
        <p:nvPicPr>
          <p:cNvPr id="143363"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10088" t="3528" r="12010" b="10583"/>
          <a:stretch>
            <a:fillRect/>
          </a:stretch>
        </p:blipFill>
        <p:spPr bwMode="auto">
          <a:xfrm>
            <a:off x="6199188" y="1185863"/>
            <a:ext cx="2462212"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7-9</a:t>
            </a:r>
          </a:p>
        </p:txBody>
      </p:sp>
    </p:spTree>
    <p:extLst>
      <p:ext uri="{BB962C8B-B14F-4D97-AF65-F5344CB8AC3E}">
        <p14:creationId xmlns:p14="http://schemas.microsoft.com/office/powerpoint/2010/main" val="7469992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10"/>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Temperatures</a:t>
            </a:r>
            <a:endParaRPr lang="en-US" dirty="0">
              <a:cs typeface="+mj-cs"/>
            </a:endParaRPr>
          </a:p>
        </p:txBody>
      </p:sp>
      <p:sp>
        <p:nvSpPr>
          <p:cNvPr id="143362" name="Rectangle 3"/>
          <p:cNvSpPr>
            <a:spLocks noGrp="1" noChangeArrowheads="1"/>
          </p:cNvSpPr>
          <p:nvPr>
            <p:ph idx="1"/>
          </p:nvPr>
        </p:nvSpPr>
        <p:spPr>
          <a:xfrm>
            <a:off x="393700" y="1143000"/>
            <a:ext cx="5086350" cy="4983163"/>
          </a:xfrm>
        </p:spPr>
        <p:txBody>
          <a:bodyPr/>
          <a:lstStyle/>
          <a:p>
            <a:pPr marL="0" indent="0" eaLnBrk="1" hangingPunct="1">
              <a:defRPr/>
            </a:pPr>
            <a:r>
              <a:rPr lang="en-US" dirty="0" smtClean="0">
                <a:cs typeface="+mn-cs"/>
              </a:rPr>
              <a:t>Temperatures guidelines: </a:t>
            </a:r>
            <a:endParaRPr lang="en-US" i="1" dirty="0">
              <a:cs typeface="+mn-cs"/>
            </a:endParaRPr>
          </a:p>
          <a:p>
            <a:pPr marL="347472" lvl="1" indent="-347472" eaLnBrk="1" hangingPunct="1">
              <a:defRPr/>
            </a:pPr>
            <a:r>
              <a:rPr lang="en-US" dirty="0" smtClean="0">
                <a:solidFill>
                  <a:srgbClr val="000000"/>
                </a:solidFill>
              </a:rPr>
              <a:t>Do not overload coolers or freezers</a:t>
            </a:r>
          </a:p>
          <a:p>
            <a:pPr marL="695135" lvl="2" indent="-347472" eaLnBrk="1" hangingPunct="1">
              <a:defRPr/>
            </a:pPr>
            <a:r>
              <a:rPr lang="en-US" dirty="0" smtClean="0">
                <a:solidFill>
                  <a:srgbClr val="000000"/>
                </a:solidFill>
              </a:rPr>
              <a:t>Prevents airflow</a:t>
            </a:r>
          </a:p>
          <a:p>
            <a:pPr marL="695135" lvl="2" indent="-347472" eaLnBrk="1" hangingPunct="1">
              <a:defRPr/>
            </a:pPr>
            <a:r>
              <a:rPr lang="en-US" dirty="0" smtClean="0">
                <a:solidFill>
                  <a:srgbClr val="000000"/>
                </a:solidFill>
              </a:rPr>
              <a:t>Makes units work harder to stay cold</a:t>
            </a:r>
          </a:p>
          <a:p>
            <a:pPr marL="347472" lvl="1" indent="-347472" eaLnBrk="1" hangingPunct="1">
              <a:defRPr/>
            </a:pPr>
            <a:r>
              <a:rPr lang="en-US" dirty="0" smtClean="0">
                <a:solidFill>
                  <a:srgbClr val="000000"/>
                </a:solidFill>
              </a:rPr>
              <a:t>Use open shelving</a:t>
            </a:r>
          </a:p>
          <a:p>
            <a:pPr marL="695135" lvl="2" indent="-347472" eaLnBrk="1" hangingPunct="1">
              <a:defRPr/>
            </a:pPr>
            <a:r>
              <a:rPr lang="en-US" dirty="0" smtClean="0">
                <a:solidFill>
                  <a:srgbClr val="000000"/>
                </a:solidFill>
              </a:rPr>
              <a:t>Do not line shelves as this restricts airflow</a:t>
            </a:r>
            <a:endParaRPr lang="en-US" dirty="0">
              <a:solidFill>
                <a:srgbClr val="000000"/>
              </a:solidFill>
            </a:endParaRPr>
          </a:p>
          <a:p>
            <a:pPr marL="0" lvl="1" indent="0" eaLnBrk="1" hangingPunct="1">
              <a:buFont typeface="Wingdings" pitchFamily="2" charset="2"/>
              <a:buNone/>
              <a:defRPr/>
            </a:pPr>
            <a:endParaRPr lang="en-US" dirty="0" smtClean="0">
              <a:solidFill>
                <a:srgbClr val="000000"/>
              </a:solidFill>
            </a:endParaRPr>
          </a:p>
          <a:p>
            <a:pPr marL="571500" lvl="1" indent="-457200" eaLnBrk="1" hangingPunct="1">
              <a:defRPr/>
            </a:pPr>
            <a:endParaRPr lang="en-US" dirty="0">
              <a:solidFill>
                <a:srgbClr val="000000"/>
              </a:solidFill>
            </a:endParaRPr>
          </a:p>
        </p:txBody>
      </p:sp>
      <p:pic>
        <p:nvPicPr>
          <p:cNvPr id="143363"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10088" t="3528" r="12010" b="10583"/>
          <a:stretch>
            <a:fillRect/>
          </a:stretch>
        </p:blipFill>
        <p:spPr bwMode="auto">
          <a:xfrm>
            <a:off x="6199188" y="1185863"/>
            <a:ext cx="2462212"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7-10</a:t>
            </a:r>
          </a:p>
        </p:txBody>
      </p:sp>
    </p:spTree>
    <p:extLst>
      <p:ext uri="{BB962C8B-B14F-4D97-AF65-F5344CB8AC3E}">
        <p14:creationId xmlns:p14="http://schemas.microsoft.com/office/powerpoint/2010/main" val="17616797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6"/>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Storage Location</a:t>
            </a:r>
            <a:endParaRPr lang="en-US" dirty="0">
              <a:cs typeface="+mj-cs"/>
            </a:endParaRPr>
          </a:p>
        </p:txBody>
      </p:sp>
      <p:sp>
        <p:nvSpPr>
          <p:cNvPr id="151554" name="Rectangle 3"/>
          <p:cNvSpPr>
            <a:spLocks noGrp="1" noChangeArrowheads="1"/>
          </p:cNvSpPr>
          <p:nvPr>
            <p:ph idx="1"/>
          </p:nvPr>
        </p:nvSpPr>
        <p:spPr>
          <a:xfrm>
            <a:off x="392113" y="1143000"/>
            <a:ext cx="7315200" cy="4983163"/>
          </a:xfrm>
        </p:spPr>
        <p:txBody>
          <a:bodyPr/>
          <a:lstStyle/>
          <a:p>
            <a:pPr marL="0" indent="0" eaLnBrk="1" hangingPunct="1">
              <a:defRPr/>
            </a:pPr>
            <a:r>
              <a:rPr lang="en-US" dirty="0">
                <a:cs typeface="+mn-cs"/>
              </a:rPr>
              <a:t>Food should be stored in a clean, dry location away from dust and other </a:t>
            </a:r>
            <a:r>
              <a:rPr lang="en-US" dirty="0" smtClean="0">
                <a:cs typeface="+mn-cs"/>
              </a:rPr>
              <a:t>contaminants: </a:t>
            </a:r>
            <a:endParaRPr lang="en-US" dirty="0">
              <a:solidFill>
                <a:srgbClr val="000000"/>
              </a:solidFill>
              <a:cs typeface="+mn-cs"/>
            </a:endParaRPr>
          </a:p>
          <a:p>
            <a:pPr marL="347472" lvl="1" indent="-347472" eaLnBrk="1" hangingPunct="1">
              <a:defRPr/>
            </a:pPr>
            <a:r>
              <a:rPr lang="en-US" dirty="0">
                <a:solidFill>
                  <a:srgbClr val="000000"/>
                </a:solidFill>
              </a:rPr>
              <a:t>To prevent contamination, </a:t>
            </a:r>
            <a:r>
              <a:rPr lang="en-US" dirty="0">
                <a:solidFill>
                  <a:schemeClr val="accent2"/>
                </a:solidFill>
              </a:rPr>
              <a:t>NEVER</a:t>
            </a:r>
            <a:r>
              <a:rPr lang="en-US" dirty="0">
                <a:solidFill>
                  <a:srgbClr val="000000"/>
                </a:solidFill>
              </a:rPr>
              <a:t> store food in these </a:t>
            </a:r>
            <a:r>
              <a:rPr lang="en-US" dirty="0" smtClean="0">
                <a:solidFill>
                  <a:srgbClr val="000000"/>
                </a:solidFill>
              </a:rPr>
              <a:t>areas</a:t>
            </a:r>
            <a:endParaRPr lang="en-US" dirty="0">
              <a:solidFill>
                <a:srgbClr val="000000"/>
              </a:solidFill>
            </a:endParaRPr>
          </a:p>
          <a:p>
            <a:pPr marL="694944" lvl="2" indent="-347472" eaLnBrk="1" hangingPunct="1">
              <a:defRPr/>
            </a:pPr>
            <a:r>
              <a:rPr lang="en-US" dirty="0">
                <a:solidFill>
                  <a:srgbClr val="000000"/>
                </a:solidFill>
              </a:rPr>
              <a:t>Locker rooms or dressing rooms</a:t>
            </a:r>
          </a:p>
          <a:p>
            <a:pPr marL="694944" lvl="2" indent="-347472" eaLnBrk="1" hangingPunct="1">
              <a:defRPr/>
            </a:pPr>
            <a:r>
              <a:rPr lang="en-US" dirty="0" smtClean="0">
                <a:solidFill>
                  <a:srgbClr val="000000"/>
                </a:solidFill>
              </a:rPr>
              <a:t>Restrooms </a:t>
            </a:r>
            <a:r>
              <a:rPr lang="en-US" dirty="0">
                <a:solidFill>
                  <a:srgbClr val="000000"/>
                </a:solidFill>
              </a:rPr>
              <a:t>or garbage rooms</a:t>
            </a:r>
          </a:p>
          <a:p>
            <a:pPr marL="694944" lvl="2" indent="-347472" eaLnBrk="1" hangingPunct="1">
              <a:defRPr/>
            </a:pPr>
            <a:r>
              <a:rPr lang="en-US" dirty="0">
                <a:solidFill>
                  <a:srgbClr val="000000"/>
                </a:solidFill>
              </a:rPr>
              <a:t>Mechanical rooms</a:t>
            </a:r>
          </a:p>
          <a:p>
            <a:pPr marL="694944" lvl="2" indent="-347472" eaLnBrk="1" hangingPunct="1">
              <a:defRPr/>
            </a:pPr>
            <a:r>
              <a:rPr lang="en-US" dirty="0">
                <a:solidFill>
                  <a:srgbClr val="000000"/>
                </a:solidFill>
              </a:rPr>
              <a:t>Under unshielded sewer lines or leaking water lines</a:t>
            </a:r>
          </a:p>
          <a:p>
            <a:pPr marL="694944" lvl="2" indent="-347472" eaLnBrk="1" hangingPunct="1">
              <a:defRPr/>
            </a:pPr>
            <a:r>
              <a:rPr lang="en-US" dirty="0">
                <a:solidFill>
                  <a:srgbClr val="000000"/>
                </a:solidFill>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7-11</a:t>
            </a:r>
          </a:p>
        </p:txBody>
      </p:sp>
    </p:spTree>
    <p:extLst>
      <p:ext uri="{BB962C8B-B14F-4D97-AF65-F5344CB8AC3E}">
        <p14:creationId xmlns:p14="http://schemas.microsoft.com/office/powerpoint/2010/main" val="37080091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6"/>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Preventing Cross-Contamination</a:t>
            </a:r>
            <a:endParaRPr lang="en-US" dirty="0">
              <a:cs typeface="+mj-cs"/>
            </a:endParaRPr>
          </a:p>
        </p:txBody>
      </p:sp>
      <p:sp>
        <p:nvSpPr>
          <p:cNvPr id="146434" name="Rectangle 3"/>
          <p:cNvSpPr>
            <a:spLocks noGrp="1" noChangeArrowheads="1"/>
          </p:cNvSpPr>
          <p:nvPr>
            <p:ph idx="1"/>
          </p:nvPr>
        </p:nvSpPr>
        <p:spPr>
          <a:xfrm>
            <a:off x="393700" y="1143000"/>
            <a:ext cx="5629275" cy="4875213"/>
          </a:xfrm>
        </p:spPr>
        <p:txBody>
          <a:bodyPr/>
          <a:lstStyle/>
          <a:p>
            <a:pPr marL="0" indent="0" eaLnBrk="1" hangingPunct="1">
              <a:lnSpc>
                <a:spcPct val="80000"/>
              </a:lnSpc>
              <a:defRPr/>
            </a:pPr>
            <a:r>
              <a:rPr lang="en-US" dirty="0" smtClean="0">
                <a:cs typeface="+mn-cs"/>
              </a:rPr>
              <a:t>Supplies: </a:t>
            </a:r>
            <a:endParaRPr lang="en-US" b="0" i="1" dirty="0">
              <a:solidFill>
                <a:srgbClr val="000000"/>
              </a:solidFill>
              <a:cs typeface="+mn-cs"/>
            </a:endParaRPr>
          </a:p>
          <a:p>
            <a:pPr marL="347472" lvl="1" indent="-347472" eaLnBrk="1" hangingPunct="1">
              <a:defRPr/>
            </a:pPr>
            <a:r>
              <a:rPr lang="en-US" dirty="0">
                <a:solidFill>
                  <a:srgbClr val="000000"/>
                </a:solidFill>
              </a:rPr>
              <a:t>Store all items in designated storage </a:t>
            </a:r>
            <a:r>
              <a:rPr lang="en-US" dirty="0" smtClean="0">
                <a:solidFill>
                  <a:srgbClr val="000000"/>
                </a:solidFill>
              </a:rPr>
              <a:t>areas</a:t>
            </a:r>
            <a:endParaRPr lang="en-US" dirty="0">
              <a:solidFill>
                <a:srgbClr val="000000"/>
              </a:solidFill>
            </a:endParaRPr>
          </a:p>
          <a:p>
            <a:pPr marL="694944" lvl="2" indent="-347472" eaLnBrk="1" hangingPunct="1">
              <a:defRPr/>
            </a:pPr>
            <a:r>
              <a:rPr lang="en-US" dirty="0">
                <a:solidFill>
                  <a:srgbClr val="000000"/>
                </a:solidFill>
              </a:rPr>
              <a:t>Store items away from walls and at least </a:t>
            </a:r>
            <a:r>
              <a:rPr lang="en-US" dirty="0" smtClean="0">
                <a:solidFill>
                  <a:srgbClr val="000000"/>
                </a:solidFill>
              </a:rPr>
              <a:t/>
            </a:r>
            <a:br>
              <a:rPr lang="en-US" dirty="0" smtClean="0">
                <a:solidFill>
                  <a:srgbClr val="000000"/>
                </a:solidFill>
              </a:rPr>
            </a:br>
            <a:r>
              <a:rPr lang="en-US" dirty="0" smtClean="0">
                <a:solidFill>
                  <a:srgbClr val="000000"/>
                </a:solidFill>
              </a:rPr>
              <a:t>six </a:t>
            </a:r>
            <a:r>
              <a:rPr lang="en-US" dirty="0">
                <a:solidFill>
                  <a:srgbClr val="000000"/>
                </a:solidFill>
              </a:rPr>
              <a:t>inches (15 centimeters) off the floor </a:t>
            </a:r>
          </a:p>
          <a:p>
            <a:pPr marL="694944" lvl="2" indent="-347472" eaLnBrk="1" hangingPunct="1">
              <a:defRPr/>
            </a:pPr>
            <a:r>
              <a:rPr lang="en-US" dirty="0">
                <a:solidFill>
                  <a:srgbClr val="000000"/>
                </a:solidFill>
              </a:rPr>
              <a:t>Store single-use items (e.g., sleeve of </a:t>
            </a:r>
            <a:r>
              <a:rPr lang="en-US" dirty="0" smtClean="0">
                <a:solidFill>
                  <a:srgbClr val="000000"/>
                </a:solidFill>
              </a:rPr>
              <a:t/>
            </a:r>
            <a:br>
              <a:rPr lang="en-US" dirty="0" smtClean="0">
                <a:solidFill>
                  <a:srgbClr val="000000"/>
                </a:solidFill>
              </a:rPr>
            </a:br>
            <a:r>
              <a:rPr lang="en-US" dirty="0" smtClean="0">
                <a:solidFill>
                  <a:srgbClr val="000000"/>
                </a:solidFill>
              </a:rPr>
              <a:t>single</a:t>
            </a:r>
            <a:r>
              <a:rPr lang="en-US" dirty="0">
                <a:solidFill>
                  <a:srgbClr val="000000"/>
                </a:solidFill>
              </a:rPr>
              <a:t>-use cups, single-use gloves) in </a:t>
            </a:r>
            <a:r>
              <a:rPr lang="en-US" dirty="0" smtClean="0">
                <a:solidFill>
                  <a:srgbClr val="000000"/>
                </a:solidFill>
              </a:rPr>
              <a:t/>
            </a:r>
            <a:br>
              <a:rPr lang="en-US" dirty="0" smtClean="0">
                <a:solidFill>
                  <a:srgbClr val="000000"/>
                </a:solidFill>
              </a:rPr>
            </a:br>
            <a:r>
              <a:rPr lang="en-US" dirty="0" smtClean="0">
                <a:solidFill>
                  <a:srgbClr val="000000"/>
                </a:solidFill>
              </a:rPr>
              <a:t>original packaging</a:t>
            </a:r>
            <a:endParaRPr lang="en-US" dirty="0">
              <a:solidFill>
                <a:srgbClr val="000000"/>
              </a:solidFill>
            </a:endParaRPr>
          </a:p>
        </p:txBody>
      </p:sp>
      <p:sp>
        <p:nvSpPr>
          <p:cNvPr id="1464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7-12</a:t>
            </a:r>
          </a:p>
        </p:txBody>
      </p:sp>
      <p:pic>
        <p:nvPicPr>
          <p:cNvPr id="228357" name="Picture 1" descr="6e_c05_10_ShelfHeight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6536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Preventing Cross-Contamination</a:t>
            </a:r>
            <a:endParaRPr lang="en-US" dirty="0">
              <a:cs typeface="+mj-cs"/>
            </a:endParaRPr>
          </a:p>
        </p:txBody>
      </p:sp>
      <p:sp>
        <p:nvSpPr>
          <p:cNvPr id="147458" name="Rectangle 3"/>
          <p:cNvSpPr>
            <a:spLocks noGrp="1" noChangeArrowheads="1"/>
          </p:cNvSpPr>
          <p:nvPr>
            <p:ph idx="1"/>
          </p:nvPr>
        </p:nvSpPr>
        <p:spPr>
          <a:xfrm>
            <a:off x="393700" y="1143000"/>
            <a:ext cx="4775200" cy="5372100"/>
          </a:xfrm>
        </p:spPr>
        <p:txBody>
          <a:bodyPr/>
          <a:lstStyle/>
          <a:p>
            <a:pPr marL="0" indent="0" eaLnBrk="1" hangingPunct="1">
              <a:lnSpc>
                <a:spcPct val="80000"/>
              </a:lnSpc>
              <a:defRPr/>
            </a:pPr>
            <a:r>
              <a:rPr lang="en-US" dirty="0" smtClean="0">
                <a:cs typeface="+mn-cs"/>
              </a:rPr>
              <a:t>Containers</a:t>
            </a:r>
            <a:r>
              <a:rPr lang="en-US" dirty="0" smtClean="0">
                <a:cs typeface="+mn-cs"/>
              </a:rPr>
              <a:t>: </a:t>
            </a:r>
            <a:r>
              <a:rPr lang="en-US" sz="1800" dirty="0" smtClean="0">
                <a:cs typeface="+mn-cs"/>
              </a:rPr>
              <a:t> </a:t>
            </a:r>
            <a:endParaRPr lang="en-US" sz="1800" i="1" dirty="0">
              <a:solidFill>
                <a:srgbClr val="000000"/>
              </a:solidFill>
              <a:cs typeface="+mn-cs"/>
            </a:endParaRPr>
          </a:p>
          <a:p>
            <a:pPr marL="347472" lvl="1" indent="-347472" eaLnBrk="1" hangingPunct="1">
              <a:defRPr/>
            </a:pPr>
            <a:r>
              <a:rPr lang="en-US" dirty="0">
                <a:solidFill>
                  <a:srgbClr val="000000"/>
                </a:solidFill>
              </a:rPr>
              <a:t>Store food in </a:t>
            </a:r>
            <a:r>
              <a:rPr lang="en-US" dirty="0" smtClean="0">
                <a:solidFill>
                  <a:srgbClr val="000000"/>
                </a:solidFill>
              </a:rPr>
              <a:t>containers </a:t>
            </a:r>
            <a:r>
              <a:rPr lang="en-US" dirty="0">
                <a:solidFill>
                  <a:srgbClr val="000000"/>
                </a:solidFill>
              </a:rPr>
              <a:t>intended </a:t>
            </a:r>
            <a:r>
              <a:rPr lang="en-US" dirty="0" smtClean="0">
                <a:solidFill>
                  <a:srgbClr val="000000"/>
                </a:solidFill>
              </a:rPr>
              <a:t>for food</a:t>
            </a:r>
            <a:endParaRPr lang="en-US" dirty="0">
              <a:solidFill>
                <a:srgbClr val="000000"/>
              </a:solidFill>
            </a:endParaRPr>
          </a:p>
          <a:p>
            <a:pPr marL="347472" lvl="1" indent="-347472" eaLnBrk="1" hangingPunct="1">
              <a:defRPr/>
            </a:pPr>
            <a:r>
              <a:rPr lang="en-US" dirty="0">
                <a:solidFill>
                  <a:srgbClr val="000000"/>
                </a:solidFill>
              </a:rPr>
              <a:t>Use containers that are durable, leak proof, </a:t>
            </a:r>
            <a:r>
              <a:rPr lang="en-US" dirty="0" smtClean="0">
                <a:solidFill>
                  <a:srgbClr val="000000"/>
                </a:solidFill>
              </a:rPr>
              <a:t>and </a:t>
            </a:r>
            <a:r>
              <a:rPr lang="en-US" dirty="0">
                <a:solidFill>
                  <a:srgbClr val="000000"/>
                </a:solidFill>
              </a:rPr>
              <a:t>able to be sealed or </a:t>
            </a:r>
            <a:r>
              <a:rPr lang="en-US" dirty="0" smtClean="0">
                <a:solidFill>
                  <a:srgbClr val="000000"/>
                </a:solidFill>
              </a:rPr>
              <a:t>covered</a:t>
            </a:r>
            <a:endParaRPr lang="en-US" dirty="0">
              <a:solidFill>
                <a:srgbClr val="000000"/>
              </a:solidFill>
            </a:endParaRPr>
          </a:p>
          <a:p>
            <a:pPr marL="347472" lvl="1" indent="-347472" eaLnBrk="1" hangingPunct="1">
              <a:defRPr/>
            </a:pPr>
            <a:r>
              <a:rPr lang="en-US" dirty="0" smtClean="0">
                <a:solidFill>
                  <a:schemeClr val="accent2"/>
                </a:solidFill>
              </a:rPr>
              <a:t>NEVER</a:t>
            </a:r>
            <a:r>
              <a:rPr lang="en-US" dirty="0" smtClean="0">
                <a:solidFill>
                  <a:srgbClr val="000000"/>
                </a:solidFill>
              </a:rPr>
              <a:t> </a:t>
            </a:r>
            <a:r>
              <a:rPr lang="en-US" dirty="0">
                <a:solidFill>
                  <a:srgbClr val="000000"/>
                </a:solidFill>
              </a:rPr>
              <a:t>use empty food containers to store </a:t>
            </a:r>
            <a:r>
              <a:rPr lang="en-US" dirty="0" smtClean="0">
                <a:solidFill>
                  <a:srgbClr val="000000"/>
                </a:solidFill>
              </a:rPr>
              <a:t>chemicals; </a:t>
            </a:r>
            <a:r>
              <a:rPr lang="en-US" dirty="0" smtClean="0">
                <a:solidFill>
                  <a:schemeClr val="accent2"/>
                </a:solidFill>
              </a:rPr>
              <a:t>NEVER</a:t>
            </a:r>
            <a:r>
              <a:rPr lang="en-US" dirty="0" smtClean="0">
                <a:solidFill>
                  <a:srgbClr val="000000"/>
                </a:solidFill>
              </a:rPr>
              <a:t> </a:t>
            </a:r>
            <a:r>
              <a:rPr lang="en-US" dirty="0">
                <a:solidFill>
                  <a:srgbClr val="000000"/>
                </a:solidFill>
              </a:rPr>
              <a:t>put food in empty chemical </a:t>
            </a:r>
            <a:r>
              <a:rPr lang="en-US" dirty="0" smtClean="0">
                <a:solidFill>
                  <a:srgbClr val="000000"/>
                </a:solidFill>
              </a:rPr>
              <a:t>containers</a:t>
            </a:r>
            <a:endParaRPr lang="en-US" dirty="0">
              <a:solidFill>
                <a:srgbClr val="000000"/>
              </a:solidFill>
            </a:endParaRPr>
          </a:p>
        </p:txBody>
      </p:sp>
      <p:sp>
        <p:nvSpPr>
          <p:cNvPr id="147459" name="Text Box 4"/>
          <p:cNvSpPr txBox="1">
            <a:spLocks noChangeArrowheads="1"/>
          </p:cNvSpPr>
          <p:nvPr/>
        </p:nvSpPr>
        <p:spPr bwMode="auto">
          <a:xfrm>
            <a:off x="0" y="6581775"/>
            <a:ext cx="5715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7-13</a:t>
            </a:r>
          </a:p>
        </p:txBody>
      </p:sp>
      <p:pic>
        <p:nvPicPr>
          <p:cNvPr id="229381" name="Picture 1" descr="6e_c05_29.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4112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Preventing Cross-Contamination</a:t>
            </a:r>
            <a:endParaRPr lang="en-US" dirty="0">
              <a:cs typeface="+mj-cs"/>
            </a:endParaRPr>
          </a:p>
        </p:txBody>
      </p:sp>
      <p:sp>
        <p:nvSpPr>
          <p:cNvPr id="148482" name="Rectangle 3"/>
          <p:cNvSpPr>
            <a:spLocks noGrp="1" noChangeArrowheads="1"/>
          </p:cNvSpPr>
          <p:nvPr>
            <p:ph idx="1"/>
          </p:nvPr>
        </p:nvSpPr>
        <p:spPr>
          <a:xfrm>
            <a:off x="393700" y="1143000"/>
            <a:ext cx="4830763" cy="4641850"/>
          </a:xfrm>
        </p:spPr>
        <p:txBody>
          <a:bodyPr>
            <a:normAutofit/>
          </a:bodyPr>
          <a:lstStyle/>
          <a:p>
            <a:pPr marL="0" indent="0" eaLnBrk="1" hangingPunct="1">
              <a:defRPr/>
            </a:pPr>
            <a:r>
              <a:rPr lang="en-US" dirty="0" smtClean="0">
                <a:cs typeface="+mn-cs"/>
              </a:rPr>
              <a:t>Cleaning</a:t>
            </a:r>
            <a:r>
              <a:rPr lang="en-US" dirty="0" smtClean="0">
                <a:cs typeface="+mn-cs"/>
              </a:rPr>
              <a:t>: </a:t>
            </a:r>
            <a:r>
              <a:rPr lang="en-US" sz="1800" dirty="0" smtClean="0">
                <a:cs typeface="+mn-cs"/>
              </a:rPr>
              <a:t> </a:t>
            </a:r>
            <a:endParaRPr lang="en-US" sz="1800" i="1" dirty="0">
              <a:solidFill>
                <a:srgbClr val="000000"/>
              </a:solidFill>
              <a:cs typeface="+mn-cs"/>
            </a:endParaRPr>
          </a:p>
          <a:p>
            <a:pPr marL="347472" lvl="1" indent="-347472" eaLnBrk="1" hangingPunct="1">
              <a:defRPr/>
            </a:pPr>
            <a:r>
              <a:rPr lang="en-US" dirty="0">
                <a:solidFill>
                  <a:srgbClr val="000000"/>
                </a:solidFill>
              </a:rPr>
              <a:t>Keep all storage areas clean and dry</a:t>
            </a:r>
          </a:p>
          <a:p>
            <a:pPr marL="347472" lvl="1" indent="-347472" eaLnBrk="1" hangingPunct="1">
              <a:defRPr/>
            </a:pPr>
            <a:r>
              <a:rPr lang="en-US" dirty="0">
                <a:solidFill>
                  <a:srgbClr val="000000"/>
                </a:solidFill>
              </a:rPr>
              <a:t>Clean up spills and leaks </a:t>
            </a:r>
            <a:r>
              <a:rPr lang="en-US" dirty="0" smtClean="0">
                <a:solidFill>
                  <a:srgbClr val="000000"/>
                </a:solidFill>
              </a:rPr>
              <a:t>immediately</a:t>
            </a:r>
            <a:endParaRPr lang="en-US" dirty="0">
              <a:solidFill>
                <a:srgbClr val="000000"/>
              </a:solidFill>
            </a:endParaRPr>
          </a:p>
          <a:p>
            <a:pPr marL="347472" lvl="1" indent="-347472" eaLnBrk="1" hangingPunct="1">
              <a:defRPr/>
            </a:pPr>
            <a:r>
              <a:rPr lang="en-US" dirty="0">
                <a:solidFill>
                  <a:srgbClr val="000000"/>
                </a:solidFill>
              </a:rPr>
              <a:t>Clean dollies, carts, transporters, and trays often</a:t>
            </a:r>
          </a:p>
          <a:p>
            <a:pPr marL="347472" lvl="1" indent="-347472" eaLnBrk="1" hangingPunct="1">
              <a:defRPr/>
            </a:pPr>
            <a:r>
              <a:rPr lang="en-US" dirty="0">
                <a:solidFill>
                  <a:srgbClr val="000000"/>
                </a:solidFill>
              </a:rPr>
              <a:t>Store food in containers that have been cleaned and sanitized</a:t>
            </a:r>
          </a:p>
          <a:p>
            <a:pPr marL="347472" lvl="1" indent="-347472" eaLnBrk="1" hangingPunct="1">
              <a:defRPr/>
            </a:pPr>
            <a:r>
              <a:rPr lang="en-US" dirty="0">
                <a:solidFill>
                  <a:srgbClr val="000000"/>
                </a:solidFill>
              </a:rPr>
              <a:t>Store dirty linens in </a:t>
            </a:r>
            <a:r>
              <a:rPr lang="en-US" dirty="0" smtClean="0">
                <a:solidFill>
                  <a:srgbClr val="000000"/>
                </a:solidFill>
              </a:rPr>
              <a:t>clean, </a:t>
            </a:r>
            <a:r>
              <a:rPr lang="en-US" dirty="0">
                <a:solidFill>
                  <a:srgbClr val="000000"/>
                </a:solidFill>
              </a:rPr>
              <a:t>nonabsorbent containers or washable laundry </a:t>
            </a:r>
            <a:r>
              <a:rPr lang="en-US" dirty="0" smtClean="0">
                <a:solidFill>
                  <a:srgbClr val="000000"/>
                </a:solidFill>
              </a:rPr>
              <a:t>bags</a:t>
            </a:r>
            <a:endParaRPr lang="en-US" dirty="0"/>
          </a:p>
        </p:txBody>
      </p:sp>
      <p:sp>
        <p:nvSpPr>
          <p:cNvPr id="14848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7-14</a:t>
            </a:r>
          </a:p>
        </p:txBody>
      </p:sp>
      <p:pic>
        <p:nvPicPr>
          <p:cNvPr id="230405" name="Picture 1" descr="6e_c05_10_cleanCooler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8275" y="1243013"/>
            <a:ext cx="21066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4392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393700" y="158750"/>
            <a:ext cx="8307388" cy="519113"/>
          </a:xfrm>
        </p:spPr>
        <p:txBody>
          <a:bodyPr>
            <a:normAutofit/>
          </a:bodyPr>
          <a:lstStyle/>
          <a:p>
            <a:pPr eaLnBrk="1" hangingPunct="1">
              <a:defRPr/>
            </a:pPr>
            <a:r>
              <a:rPr lang="en-US" dirty="0" smtClean="0">
                <a:cs typeface="+mj-cs"/>
              </a:rPr>
              <a:t>Preventing Cross-Contamination</a:t>
            </a:r>
            <a:endParaRPr lang="en-US" dirty="0">
              <a:cs typeface="+mj-cs"/>
            </a:endParaRPr>
          </a:p>
        </p:txBody>
      </p:sp>
      <p:sp>
        <p:nvSpPr>
          <p:cNvPr id="150530" name="Rectangle 2"/>
          <p:cNvSpPr>
            <a:spLocks noGrp="1" noChangeArrowheads="1"/>
          </p:cNvSpPr>
          <p:nvPr>
            <p:ph idx="1"/>
          </p:nvPr>
        </p:nvSpPr>
        <p:spPr>
          <a:xfrm>
            <a:off x="393700" y="1143000"/>
            <a:ext cx="4581525" cy="4948238"/>
          </a:xfrm>
        </p:spPr>
        <p:txBody>
          <a:bodyPr>
            <a:normAutofit/>
          </a:bodyPr>
          <a:lstStyle/>
          <a:p>
            <a:pPr marL="0" indent="0" eaLnBrk="1" hangingPunct="1">
              <a:defRPr/>
            </a:pPr>
            <a:r>
              <a:rPr lang="en-US" dirty="0" smtClean="0">
                <a:cs typeface="+mn-cs"/>
              </a:rPr>
              <a:t>Storage order:</a:t>
            </a:r>
            <a:endParaRPr lang="en-US" sz="1800" i="1" dirty="0">
              <a:cs typeface="+mn-cs"/>
            </a:endParaRPr>
          </a:p>
          <a:p>
            <a:pPr marL="347472" lvl="1" indent="-347472" eaLnBrk="1" hangingPunct="1">
              <a:defRPr/>
            </a:pPr>
            <a:r>
              <a:rPr lang="en-US" dirty="0">
                <a:solidFill>
                  <a:srgbClr val="000000"/>
                </a:solidFill>
              </a:rPr>
              <a:t>Store food items in the following </a:t>
            </a:r>
            <a:r>
              <a:rPr lang="en-US" dirty="0" smtClean="0">
                <a:solidFill>
                  <a:srgbClr val="000000"/>
                </a:solidFill>
              </a:rPr>
              <a:t/>
            </a:r>
            <a:br>
              <a:rPr lang="en-US" dirty="0" smtClean="0">
                <a:solidFill>
                  <a:srgbClr val="000000"/>
                </a:solidFill>
              </a:rPr>
            </a:br>
            <a:r>
              <a:rPr lang="en-US" dirty="0" smtClean="0">
                <a:solidFill>
                  <a:srgbClr val="000000"/>
                </a:solidFill>
              </a:rPr>
              <a:t>top</a:t>
            </a:r>
            <a:r>
              <a:rPr lang="en-US" dirty="0">
                <a:solidFill>
                  <a:srgbClr val="000000"/>
                </a:solidFill>
              </a:rPr>
              <a:t>-to-bottom </a:t>
            </a:r>
            <a:r>
              <a:rPr lang="en-US" dirty="0" smtClean="0">
                <a:solidFill>
                  <a:srgbClr val="000000"/>
                </a:solidFill>
              </a:rPr>
              <a:t>order</a:t>
            </a:r>
            <a:endParaRPr lang="en-US" dirty="0">
              <a:solidFill>
                <a:srgbClr val="000000"/>
              </a:solidFill>
            </a:endParaRPr>
          </a:p>
          <a:p>
            <a:pPr marL="804672" lvl="2" indent="-457200" eaLnBrk="1" hangingPunct="1">
              <a:buSzPct val="100000"/>
              <a:buFont typeface="+mj-lt"/>
              <a:buAutoNum type="alphaUcPeriod"/>
              <a:defRPr/>
            </a:pPr>
            <a:r>
              <a:rPr lang="en-US" dirty="0" smtClean="0"/>
              <a:t>Ready</a:t>
            </a:r>
            <a:r>
              <a:rPr lang="en-US" dirty="0"/>
              <a:t>-to-eat food</a:t>
            </a:r>
          </a:p>
          <a:p>
            <a:pPr marL="804672" lvl="2" indent="-457200" eaLnBrk="1" hangingPunct="1">
              <a:buSzPct val="100000"/>
              <a:buFont typeface="+mj-lt"/>
              <a:buAutoNum type="alphaUcPeriod"/>
              <a:defRPr/>
            </a:pPr>
            <a:r>
              <a:rPr lang="en-US" dirty="0" smtClean="0"/>
              <a:t>Seafood</a:t>
            </a:r>
            <a:endParaRPr lang="en-US" dirty="0"/>
          </a:p>
          <a:p>
            <a:pPr marL="804672" lvl="2" indent="-457200" eaLnBrk="1" hangingPunct="1">
              <a:buSzPct val="100000"/>
              <a:buFont typeface="+mj-lt"/>
              <a:buAutoNum type="alphaUcPeriod"/>
              <a:defRPr/>
            </a:pPr>
            <a:r>
              <a:rPr lang="en-US" dirty="0" smtClean="0"/>
              <a:t>Whole </a:t>
            </a:r>
            <a:r>
              <a:rPr lang="en-US" dirty="0"/>
              <a:t>cuts of beef and pork</a:t>
            </a:r>
          </a:p>
          <a:p>
            <a:pPr marL="804672" lvl="2" indent="-457200" eaLnBrk="1" hangingPunct="1">
              <a:buSzPct val="100000"/>
              <a:buFont typeface="+mj-lt"/>
              <a:buAutoNum type="alphaUcPeriod"/>
              <a:defRPr/>
            </a:pPr>
            <a:r>
              <a:rPr lang="en-US" dirty="0" smtClean="0"/>
              <a:t>Ground </a:t>
            </a:r>
            <a:r>
              <a:rPr lang="en-US" dirty="0"/>
              <a:t>meat and ground fish</a:t>
            </a:r>
          </a:p>
          <a:p>
            <a:pPr marL="804672" lvl="2" indent="-457200" eaLnBrk="1" hangingPunct="1">
              <a:buSzPct val="100000"/>
              <a:buFont typeface="+mj-lt"/>
              <a:buAutoNum type="alphaUcPeriod"/>
              <a:defRPr/>
            </a:pPr>
            <a:r>
              <a:rPr lang="en-US" dirty="0" smtClean="0"/>
              <a:t>Whole </a:t>
            </a:r>
            <a:r>
              <a:rPr lang="en-US" dirty="0"/>
              <a:t>and ground poultry</a:t>
            </a:r>
            <a:endParaRPr lang="en-US" i="1" dirty="0"/>
          </a:p>
          <a:p>
            <a:pPr marL="347472" lvl="1" indent="-347472" eaLnBrk="1" hangingPunct="1">
              <a:defRPr/>
            </a:pPr>
            <a:r>
              <a:rPr lang="en-US" dirty="0">
                <a:solidFill>
                  <a:srgbClr val="000000"/>
                </a:solidFill>
              </a:rPr>
              <a:t>This storage order is based on the minimum internal cooking temperature of each </a:t>
            </a:r>
            <a:r>
              <a:rPr lang="en-US" dirty="0" smtClean="0">
                <a:solidFill>
                  <a:srgbClr val="000000"/>
                </a:solidFill>
              </a:rPr>
              <a:t>food</a:t>
            </a:r>
            <a:endParaRPr lang="en-US" dirty="0">
              <a:solidFill>
                <a:srgbClr val="000000"/>
              </a:solidFill>
            </a:endParaRP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rPr>
              <a:t>7-15</a:t>
            </a:r>
          </a:p>
        </p:txBody>
      </p:sp>
      <p:pic>
        <p:nvPicPr>
          <p:cNvPr id="231429" name="Picture 1" descr="6e_c05_11_tallcool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839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390525" y="158750"/>
            <a:ext cx="8235950" cy="519113"/>
          </a:xfrm>
        </p:spPr>
        <p:txBody>
          <a:bodyPr/>
          <a:lstStyle/>
          <a:p>
            <a:pPr eaLnBrk="1" hangingPunct="1">
              <a:defRPr/>
            </a:pPr>
            <a:r>
              <a:rPr lang="en-US" dirty="0">
                <a:cs typeface="+mj-cs"/>
              </a:rPr>
              <a:t>When to Wash Hands</a:t>
            </a:r>
          </a:p>
        </p:txBody>
      </p:sp>
      <p:sp>
        <p:nvSpPr>
          <p:cNvPr id="93187" name="Rectangle 1027"/>
          <p:cNvSpPr>
            <a:spLocks noGrp="1" noChangeArrowheads="1"/>
          </p:cNvSpPr>
          <p:nvPr>
            <p:ph idx="1"/>
          </p:nvPr>
        </p:nvSpPr>
        <p:spPr>
          <a:xfrm>
            <a:off x="390525" y="1143000"/>
            <a:ext cx="5035550" cy="4983163"/>
          </a:xfrm>
        </p:spPr>
        <p:txBody>
          <a:bodyPr/>
          <a:lstStyle/>
          <a:p>
            <a:pPr marL="0" indent="0" eaLnBrk="1" hangingPunct="1">
              <a:defRPr/>
            </a:pPr>
            <a:r>
              <a:rPr lang="en-US" dirty="0">
                <a:cs typeface="+mn-cs"/>
              </a:rPr>
              <a:t>Food handlers must wash their hands </a:t>
            </a:r>
            <a:r>
              <a:rPr lang="en-US" i="1" dirty="0">
                <a:cs typeface="+mn-cs"/>
              </a:rPr>
              <a:t>before</a:t>
            </a:r>
            <a:r>
              <a:rPr lang="en-US" dirty="0">
                <a:cs typeface="+mn-cs"/>
              </a:rPr>
              <a:t> they start work and </a:t>
            </a:r>
            <a:r>
              <a:rPr lang="en-US" i="1" dirty="0">
                <a:cs typeface="+mn-cs"/>
              </a:rPr>
              <a:t>after</a:t>
            </a:r>
            <a:r>
              <a:rPr lang="en-US" dirty="0">
                <a:cs typeface="+mn-cs"/>
              </a:rPr>
              <a:t>:</a:t>
            </a:r>
          </a:p>
          <a:p>
            <a:pPr marL="347472" lvl="1" indent="-347472" eaLnBrk="1" hangingPunct="1">
              <a:defRPr/>
            </a:pPr>
            <a:r>
              <a:rPr lang="en-US" dirty="0"/>
              <a:t>Using the restroom</a:t>
            </a:r>
          </a:p>
          <a:p>
            <a:pPr marL="347472" lvl="1" indent="-347472" eaLnBrk="1" hangingPunct="1">
              <a:defRPr/>
            </a:pPr>
            <a:r>
              <a:rPr lang="en-US" dirty="0"/>
              <a:t>Handling raw meat, poultry, and </a:t>
            </a:r>
            <a:br>
              <a:rPr lang="en-US" dirty="0"/>
            </a:br>
            <a:r>
              <a:rPr lang="en-US" dirty="0"/>
              <a:t>seafood (before </a:t>
            </a:r>
            <a:r>
              <a:rPr lang="en-US" i="1" dirty="0"/>
              <a:t>and</a:t>
            </a:r>
            <a:r>
              <a:rPr lang="en-US" dirty="0"/>
              <a:t> after)</a:t>
            </a:r>
          </a:p>
          <a:p>
            <a:pPr marL="347472" lvl="1" indent="-347472" eaLnBrk="1" hangingPunct="1">
              <a:defRPr/>
            </a:pPr>
            <a:r>
              <a:rPr lang="en-US" dirty="0"/>
              <a:t>Touching the hair, face, or body</a:t>
            </a:r>
          </a:p>
          <a:p>
            <a:pPr marL="347472" lvl="1" indent="-347472" eaLnBrk="1" hangingPunct="1">
              <a:defRPr/>
            </a:pPr>
            <a:r>
              <a:rPr lang="en-US" dirty="0"/>
              <a:t>Sneezing, coughing, or using </a:t>
            </a:r>
            <a:br>
              <a:rPr lang="en-US" dirty="0"/>
            </a:br>
            <a:r>
              <a:rPr lang="en-US" dirty="0"/>
              <a:t>a tissue</a:t>
            </a:r>
          </a:p>
          <a:p>
            <a:pPr marL="347472" lvl="1" indent="-347472" eaLnBrk="1" hangingPunct="1">
              <a:defRPr/>
            </a:pPr>
            <a:r>
              <a:rPr lang="en-US" dirty="0"/>
              <a:t>Eating, drinking, smoking, or chewing gum or tobacco</a:t>
            </a:r>
          </a:p>
          <a:p>
            <a:pPr marL="347472" lvl="1" indent="-347472" eaLnBrk="1" hangingPunct="1">
              <a:defRPr/>
            </a:pPr>
            <a:r>
              <a:rPr lang="en-US" dirty="0">
                <a:solidFill>
                  <a:srgbClr val="000000"/>
                </a:solidFill>
              </a:rPr>
              <a:t>Handling chemicals that might </a:t>
            </a:r>
            <a:br>
              <a:rPr lang="en-US" dirty="0">
                <a:solidFill>
                  <a:srgbClr val="000000"/>
                </a:solidFill>
              </a:rPr>
            </a:br>
            <a:r>
              <a:rPr lang="en-US" dirty="0">
                <a:solidFill>
                  <a:srgbClr val="000000"/>
                </a:solidFill>
              </a:rPr>
              <a:t>affect food safety</a:t>
            </a:r>
            <a:endParaRPr lang="en-US" dirty="0"/>
          </a:p>
          <a:p>
            <a:pPr marL="571500" lvl="1" indent="-457200" eaLnBrk="1" hangingPunct="1">
              <a:defRPr/>
            </a:pPr>
            <a:endParaRPr lang="en-US" dirty="0"/>
          </a:p>
        </p:txBody>
      </p:sp>
      <p:sp>
        <p:nvSpPr>
          <p:cNvPr id="93188" name="Text Box 205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4</a:t>
            </a:r>
            <a:r>
              <a:rPr lang="en-US" sz="1200" b="0" dirty="0" smtClean="0">
                <a:solidFill>
                  <a:srgbClr val="000000"/>
                </a:solidFill>
              </a:rPr>
              <a:t>-7</a:t>
            </a:r>
          </a:p>
        </p:txBody>
      </p:sp>
      <p:pic>
        <p:nvPicPr>
          <p:cNvPr id="171013" name="Picture 1" descr="6e_c03_0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4276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1473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9"/>
          <p:cNvSpPr>
            <a:spLocks noGrp="1" noChangeArrowheads="1"/>
          </p:cNvSpPr>
          <p:nvPr>
            <p:ph type="title"/>
          </p:nvPr>
        </p:nvSpPr>
        <p:spPr>
          <a:xfrm>
            <a:off x="393700" y="158750"/>
            <a:ext cx="8307388" cy="519113"/>
          </a:xfrm>
        </p:spPr>
        <p:txBody>
          <a:bodyPr/>
          <a:lstStyle/>
          <a:p>
            <a:pPr eaLnBrk="1" hangingPunct="1">
              <a:defRPr/>
            </a:pPr>
            <a:r>
              <a:rPr lang="en-US" dirty="0">
                <a:cs typeface="+mj-cs"/>
              </a:rPr>
              <a:t>General Preparation Practices</a:t>
            </a:r>
          </a:p>
        </p:txBody>
      </p:sp>
      <p:sp>
        <p:nvSpPr>
          <p:cNvPr id="153602" name="Rectangle 4"/>
          <p:cNvSpPr>
            <a:spLocks noGrp="1" noChangeArrowheads="1"/>
          </p:cNvSpPr>
          <p:nvPr>
            <p:ph idx="1"/>
          </p:nvPr>
        </p:nvSpPr>
        <p:spPr>
          <a:xfrm>
            <a:off x="393700" y="1143000"/>
            <a:ext cx="5016500" cy="3575050"/>
          </a:xfrm>
        </p:spPr>
        <p:txBody>
          <a:bodyPr/>
          <a:lstStyle/>
          <a:p>
            <a:pPr marL="0" indent="0" eaLnBrk="1" hangingPunct="1">
              <a:defRPr/>
            </a:pPr>
            <a:r>
              <a:rPr lang="en-US" dirty="0">
                <a:cs typeface="+mn-cs"/>
              </a:rPr>
              <a:t>When prepping food:</a:t>
            </a:r>
            <a:endParaRPr lang="en-US" i="1" dirty="0">
              <a:cs typeface="+mn-cs"/>
            </a:endParaRPr>
          </a:p>
          <a:p>
            <a:pPr marL="347472" lvl="1" indent="-347472" eaLnBrk="1" hangingPunct="1">
              <a:defRPr/>
            </a:pPr>
            <a:r>
              <a:rPr lang="en-US" dirty="0"/>
              <a:t>Make sure workstations, cutting boards, and utensils are clean and sanitized </a:t>
            </a:r>
          </a:p>
          <a:p>
            <a:pPr marL="347472" lvl="1" indent="-347472" eaLnBrk="1" hangingPunct="1">
              <a:defRPr/>
            </a:pPr>
            <a:r>
              <a:rPr lang="en-US" dirty="0" smtClean="0"/>
              <a:t>Only </a:t>
            </a:r>
            <a:r>
              <a:rPr lang="en-US" dirty="0"/>
              <a:t>remove as much food from the cooler as you can prep in a short period of </a:t>
            </a:r>
            <a:r>
              <a:rPr lang="en-US" dirty="0" smtClean="0"/>
              <a:t>time</a:t>
            </a:r>
            <a:endParaRPr lang="en-US" dirty="0"/>
          </a:p>
          <a:p>
            <a:pPr marL="694944" lvl="2" indent="-347472" eaLnBrk="1" hangingPunct="1">
              <a:defRPr/>
            </a:pPr>
            <a:r>
              <a:rPr lang="en-US" dirty="0"/>
              <a:t>This limits time-temperature abuse </a:t>
            </a:r>
          </a:p>
          <a:p>
            <a:pPr marL="347472" lvl="1" indent="-347472" eaLnBrk="1" hangingPunct="1">
              <a:defRPr/>
            </a:pPr>
            <a:r>
              <a:rPr lang="en-US" dirty="0"/>
              <a:t>Return prepped food to the cooler or cook it as quickly as </a:t>
            </a:r>
            <a:r>
              <a:rPr lang="en-US" dirty="0" smtClean="0"/>
              <a:t>possible</a:t>
            </a:r>
            <a:endParaRPr lang="en-US" dirty="0"/>
          </a:p>
        </p:txBody>
      </p:sp>
      <p:sp>
        <p:nvSpPr>
          <p:cNvPr id="15360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a:t>
            </a:r>
          </a:p>
        </p:txBody>
      </p:sp>
      <p:pic>
        <p:nvPicPr>
          <p:cNvPr id="232453" name="Picture 1" descr="6e_c06_02_TunaSld_r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5260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9"/>
          <p:cNvSpPr>
            <a:spLocks noGrp="1" noChangeArrowheads="1"/>
          </p:cNvSpPr>
          <p:nvPr>
            <p:ph type="title"/>
          </p:nvPr>
        </p:nvSpPr>
        <p:spPr>
          <a:xfrm>
            <a:off x="393700" y="158750"/>
            <a:ext cx="8307388" cy="519113"/>
          </a:xfrm>
        </p:spPr>
        <p:txBody>
          <a:bodyPr/>
          <a:lstStyle/>
          <a:p>
            <a:pPr eaLnBrk="1" hangingPunct="1">
              <a:defRPr/>
            </a:pPr>
            <a:r>
              <a:rPr lang="en-US" dirty="0">
                <a:cs typeface="+mj-cs"/>
              </a:rPr>
              <a:t>General Preparation Practices</a:t>
            </a:r>
          </a:p>
        </p:txBody>
      </p:sp>
      <p:sp>
        <p:nvSpPr>
          <p:cNvPr id="154626" name="Rectangle 4"/>
          <p:cNvSpPr>
            <a:spLocks noGrp="1" noChangeArrowheads="1"/>
          </p:cNvSpPr>
          <p:nvPr>
            <p:ph idx="1"/>
          </p:nvPr>
        </p:nvSpPr>
        <p:spPr>
          <a:xfrm>
            <a:off x="393700" y="1143000"/>
            <a:ext cx="7213600" cy="4665663"/>
          </a:xfrm>
        </p:spPr>
        <p:txBody>
          <a:bodyPr/>
          <a:lstStyle/>
          <a:p>
            <a:pPr marL="0" indent="0" eaLnBrk="1" hangingPunct="1">
              <a:defRPr/>
            </a:pPr>
            <a:r>
              <a:rPr lang="en-US" dirty="0">
                <a:cs typeface="+mn-cs"/>
              </a:rPr>
              <a:t>Food and </a:t>
            </a:r>
            <a:r>
              <a:rPr lang="en-US" dirty="0" smtClean="0">
                <a:cs typeface="+mn-cs"/>
              </a:rPr>
              <a:t>color additives</a:t>
            </a:r>
            <a:r>
              <a:rPr lang="en-US" dirty="0">
                <a:cs typeface="+mn-cs"/>
              </a:rPr>
              <a:t>:</a:t>
            </a:r>
            <a:endParaRPr lang="en-US" i="1" dirty="0">
              <a:cs typeface="+mn-cs"/>
            </a:endParaRPr>
          </a:p>
          <a:p>
            <a:pPr marL="347472" lvl="1" indent="-347472" eaLnBrk="1" hangingPunct="1">
              <a:defRPr/>
            </a:pPr>
            <a:r>
              <a:rPr lang="en-US" dirty="0"/>
              <a:t>Only use additives approved by your local regulatory </a:t>
            </a:r>
            <a:r>
              <a:rPr lang="en-US" dirty="0" smtClean="0"/>
              <a:t>authority</a:t>
            </a:r>
            <a:endParaRPr lang="en-US" dirty="0"/>
          </a:p>
          <a:p>
            <a:pPr marL="347472" lvl="1" indent="-347472" eaLnBrk="1" hangingPunct="1">
              <a:defRPr/>
            </a:pPr>
            <a:r>
              <a:rPr lang="en-US" dirty="0" smtClean="0">
                <a:solidFill>
                  <a:schemeClr val="accent2"/>
                </a:solidFill>
              </a:rPr>
              <a:t>NEVER</a:t>
            </a:r>
            <a:r>
              <a:rPr lang="en-US" dirty="0" smtClean="0"/>
              <a:t> </a:t>
            </a:r>
            <a:r>
              <a:rPr lang="en-US" dirty="0"/>
              <a:t>use more additives than are allowed by law </a:t>
            </a:r>
          </a:p>
          <a:p>
            <a:pPr marL="347472" lvl="1" indent="-347472" eaLnBrk="1" hangingPunct="1">
              <a:defRPr/>
            </a:pPr>
            <a:r>
              <a:rPr lang="en-US" dirty="0">
                <a:solidFill>
                  <a:schemeClr val="accent2"/>
                </a:solidFill>
              </a:rPr>
              <a:t>NEVER</a:t>
            </a:r>
            <a:r>
              <a:rPr lang="en-US" dirty="0" smtClean="0"/>
              <a:t> </a:t>
            </a:r>
            <a:r>
              <a:rPr lang="en-US" dirty="0"/>
              <a:t>use additives to alter the appearance of </a:t>
            </a:r>
            <a:r>
              <a:rPr lang="en-US" dirty="0" smtClean="0"/>
              <a:t>food </a:t>
            </a:r>
            <a:endParaRPr lang="en-US" dirty="0"/>
          </a:p>
          <a:p>
            <a:pPr marL="347472" lvl="1" indent="-347472" eaLnBrk="1" hangingPunct="1">
              <a:defRPr/>
            </a:pPr>
            <a:r>
              <a:rPr lang="en-US" dirty="0"/>
              <a:t>Do </a:t>
            </a:r>
            <a:r>
              <a:rPr lang="en-US" dirty="0" smtClean="0">
                <a:solidFill>
                  <a:schemeClr val="accent2"/>
                </a:solidFill>
              </a:rPr>
              <a:t>NOT</a:t>
            </a:r>
            <a:r>
              <a:rPr lang="en-US" dirty="0" smtClean="0"/>
              <a:t> </a:t>
            </a:r>
            <a:r>
              <a:rPr lang="en-US" dirty="0"/>
              <a:t>sell produce treated with sulfites before it was received in the </a:t>
            </a:r>
            <a:r>
              <a:rPr lang="en-US" dirty="0" smtClean="0"/>
              <a:t>operation </a:t>
            </a:r>
            <a:endParaRPr lang="en-US" dirty="0"/>
          </a:p>
          <a:p>
            <a:pPr marL="347472" lvl="1" indent="-347472" eaLnBrk="1" hangingPunct="1">
              <a:defRPr/>
            </a:pPr>
            <a:r>
              <a:rPr lang="en-US" dirty="0"/>
              <a:t>Do </a:t>
            </a:r>
            <a:r>
              <a:rPr lang="en-US" dirty="0">
                <a:solidFill>
                  <a:schemeClr val="accent2"/>
                </a:solidFill>
              </a:rPr>
              <a:t>NOT</a:t>
            </a:r>
            <a:r>
              <a:rPr lang="en-US" dirty="0" smtClean="0"/>
              <a:t> </a:t>
            </a:r>
            <a:r>
              <a:rPr lang="en-US" dirty="0"/>
              <a:t>add sulfites to produce that will be eaten </a:t>
            </a:r>
            <a:r>
              <a:rPr lang="en-US" dirty="0" smtClean="0"/>
              <a:t>raw</a:t>
            </a:r>
            <a:endParaRPr lang="en-US" dirty="0"/>
          </a:p>
          <a:p>
            <a:pPr marL="571500" lvl="1" indent="-457200" eaLnBrk="1" hangingPunct="1">
              <a:defRPr/>
            </a:pPr>
            <a:endParaRPr lang="en-US" dirty="0"/>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a:t>
            </a:r>
          </a:p>
        </p:txBody>
      </p:sp>
    </p:spTree>
    <p:extLst>
      <p:ext uri="{BB962C8B-B14F-4D97-AF65-F5344CB8AC3E}">
        <p14:creationId xmlns:p14="http://schemas.microsoft.com/office/powerpoint/2010/main" val="41787554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9"/>
          <p:cNvSpPr>
            <a:spLocks noGrp="1" noChangeArrowheads="1"/>
          </p:cNvSpPr>
          <p:nvPr>
            <p:ph type="title"/>
          </p:nvPr>
        </p:nvSpPr>
        <p:spPr>
          <a:xfrm>
            <a:off x="393700" y="158750"/>
            <a:ext cx="8307388" cy="519113"/>
          </a:xfrm>
        </p:spPr>
        <p:txBody>
          <a:bodyPr/>
          <a:lstStyle/>
          <a:p>
            <a:pPr eaLnBrk="1" hangingPunct="1">
              <a:defRPr/>
            </a:pPr>
            <a:r>
              <a:rPr lang="en-US" dirty="0">
                <a:cs typeface="+mj-cs"/>
              </a:rPr>
              <a:t>General Preparation Practices</a:t>
            </a:r>
          </a:p>
        </p:txBody>
      </p:sp>
      <p:sp>
        <p:nvSpPr>
          <p:cNvPr id="155650" name="Rectangle 4"/>
          <p:cNvSpPr>
            <a:spLocks noGrp="1" noChangeArrowheads="1"/>
          </p:cNvSpPr>
          <p:nvPr>
            <p:ph idx="1"/>
          </p:nvPr>
        </p:nvSpPr>
        <p:spPr>
          <a:xfrm>
            <a:off x="393700" y="1143000"/>
            <a:ext cx="5016500" cy="5503863"/>
          </a:xfrm>
        </p:spPr>
        <p:txBody>
          <a:bodyPr/>
          <a:lstStyle/>
          <a:p>
            <a:pPr marL="0" indent="0" eaLnBrk="1" hangingPunct="1">
              <a:defRPr/>
            </a:pPr>
            <a:r>
              <a:rPr lang="en-US" dirty="0">
                <a:cs typeface="+mn-cs"/>
              </a:rPr>
              <a:t>Present </a:t>
            </a:r>
            <a:r>
              <a:rPr lang="en-US" dirty="0" smtClean="0">
                <a:cs typeface="+mn-cs"/>
              </a:rPr>
              <a:t>food honestly</a:t>
            </a:r>
            <a:r>
              <a:rPr lang="en-US" dirty="0">
                <a:cs typeface="+mn-cs"/>
              </a:rPr>
              <a:t>:</a:t>
            </a:r>
            <a:endParaRPr lang="en-US" i="1" dirty="0">
              <a:cs typeface="+mn-cs"/>
            </a:endParaRPr>
          </a:p>
          <a:p>
            <a:pPr marL="347472" lvl="1" indent="-347472" eaLnBrk="1" hangingPunct="1">
              <a:defRPr/>
            </a:pPr>
            <a:r>
              <a:rPr lang="en-US" dirty="0"/>
              <a:t>Do </a:t>
            </a:r>
            <a:r>
              <a:rPr lang="en-US" dirty="0" smtClean="0">
                <a:solidFill>
                  <a:schemeClr val="accent2"/>
                </a:solidFill>
              </a:rPr>
              <a:t>NOT</a:t>
            </a:r>
            <a:r>
              <a:rPr lang="en-US" dirty="0" smtClean="0"/>
              <a:t> </a:t>
            </a:r>
            <a:r>
              <a:rPr lang="en-US" dirty="0"/>
              <a:t>use the following to misrepresent the appearance of food</a:t>
            </a:r>
          </a:p>
          <a:p>
            <a:pPr marL="694944" lvl="2" indent="-347472" eaLnBrk="1" hangingPunct="1">
              <a:defRPr/>
            </a:pPr>
            <a:r>
              <a:rPr lang="en-US" dirty="0"/>
              <a:t>Food additives or color </a:t>
            </a:r>
            <a:r>
              <a:rPr lang="en-US" dirty="0" smtClean="0"/>
              <a:t>additives</a:t>
            </a:r>
            <a:endParaRPr lang="en-US" dirty="0"/>
          </a:p>
          <a:p>
            <a:pPr marL="694944" lvl="2" indent="-347472" eaLnBrk="1" hangingPunct="1">
              <a:defRPr/>
            </a:pPr>
            <a:r>
              <a:rPr lang="en-US" dirty="0"/>
              <a:t>Colored overwraps</a:t>
            </a:r>
          </a:p>
          <a:p>
            <a:pPr marL="694944" lvl="2" indent="-347472" eaLnBrk="1" hangingPunct="1">
              <a:defRPr/>
            </a:pPr>
            <a:r>
              <a:rPr lang="en-US" dirty="0"/>
              <a:t>Lights</a:t>
            </a:r>
          </a:p>
          <a:p>
            <a:pPr marL="347472" lvl="1" indent="-347472" eaLnBrk="1" hangingPunct="1">
              <a:defRPr/>
            </a:pPr>
            <a:r>
              <a:rPr lang="en-US" dirty="0"/>
              <a:t>Food not presented honestly must be thrown out</a:t>
            </a: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8-4</a:t>
            </a:r>
          </a:p>
        </p:txBody>
      </p:sp>
    </p:spTree>
    <p:extLst>
      <p:ext uri="{BB962C8B-B14F-4D97-AF65-F5344CB8AC3E}">
        <p14:creationId xmlns:p14="http://schemas.microsoft.com/office/powerpoint/2010/main" val="4515227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9"/>
          <p:cNvSpPr>
            <a:spLocks noGrp="1" noChangeArrowheads="1"/>
          </p:cNvSpPr>
          <p:nvPr>
            <p:ph type="title"/>
          </p:nvPr>
        </p:nvSpPr>
        <p:spPr>
          <a:xfrm>
            <a:off x="393700" y="158750"/>
            <a:ext cx="8240713" cy="519113"/>
          </a:xfrm>
        </p:spPr>
        <p:txBody>
          <a:bodyPr/>
          <a:lstStyle/>
          <a:p>
            <a:pPr eaLnBrk="1" hangingPunct="1">
              <a:defRPr/>
            </a:pPr>
            <a:r>
              <a:rPr lang="en-US" dirty="0">
                <a:cs typeface="+mj-cs"/>
              </a:rPr>
              <a:t>General Preparation Practices</a:t>
            </a:r>
          </a:p>
        </p:txBody>
      </p:sp>
      <p:sp>
        <p:nvSpPr>
          <p:cNvPr id="156674" name="Rectangle 4"/>
          <p:cNvSpPr>
            <a:spLocks noGrp="1" noChangeArrowheads="1"/>
          </p:cNvSpPr>
          <p:nvPr>
            <p:ph idx="1"/>
          </p:nvPr>
        </p:nvSpPr>
        <p:spPr>
          <a:xfrm>
            <a:off x="393700" y="1143000"/>
            <a:ext cx="6164263" cy="4584700"/>
          </a:xfrm>
        </p:spPr>
        <p:txBody>
          <a:bodyPr/>
          <a:lstStyle/>
          <a:p>
            <a:pPr marL="0" indent="0" eaLnBrk="1" hangingPunct="1">
              <a:defRPr/>
            </a:pPr>
            <a:r>
              <a:rPr lang="en-US" dirty="0">
                <a:cs typeface="+mn-cs"/>
              </a:rPr>
              <a:t>Corrective </a:t>
            </a:r>
            <a:r>
              <a:rPr lang="en-US" dirty="0" smtClean="0">
                <a:cs typeface="+mn-cs"/>
              </a:rPr>
              <a:t>actions</a:t>
            </a:r>
            <a:r>
              <a:rPr lang="en-US" dirty="0">
                <a:cs typeface="+mn-cs"/>
              </a:rPr>
              <a:t>:</a:t>
            </a:r>
            <a:endParaRPr lang="en-US" i="1" dirty="0">
              <a:cs typeface="+mn-cs"/>
            </a:endParaRPr>
          </a:p>
          <a:p>
            <a:pPr marL="347472" lvl="1" indent="-347472" eaLnBrk="1" hangingPunct="1">
              <a:defRPr/>
            </a:pPr>
            <a:r>
              <a:rPr lang="en-US" dirty="0"/>
              <a:t>Food must be thrown out in the following </a:t>
            </a:r>
            <a:r>
              <a:rPr lang="en-US" dirty="0" smtClean="0"/>
              <a:t>situations</a:t>
            </a:r>
            <a:endParaRPr lang="en-US" dirty="0"/>
          </a:p>
          <a:p>
            <a:pPr marL="694944" lvl="2" indent="-347472" eaLnBrk="1" hangingPunct="1">
              <a:defRPr/>
            </a:pPr>
            <a:r>
              <a:rPr lang="en-US" dirty="0"/>
              <a:t>When it is handled by staff who have been restricted or excluded from the operation due to illness</a:t>
            </a:r>
          </a:p>
          <a:p>
            <a:pPr marL="694944" lvl="2" indent="-347472" eaLnBrk="1" hangingPunct="1">
              <a:defRPr/>
            </a:pPr>
            <a:r>
              <a:rPr lang="en-US" dirty="0"/>
              <a:t>When it is contaminated by hands or bodily fluids from the nose or mouth</a:t>
            </a:r>
          </a:p>
          <a:p>
            <a:pPr marL="694944" lvl="2" indent="-347472" eaLnBrk="1" hangingPunct="1">
              <a:defRPr/>
            </a:pPr>
            <a:r>
              <a:rPr lang="en-US" dirty="0"/>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8-5</a:t>
            </a:r>
          </a:p>
        </p:txBody>
      </p:sp>
    </p:spTree>
    <p:extLst>
      <p:ext uri="{BB962C8B-B14F-4D97-AF65-F5344CB8AC3E}">
        <p14:creationId xmlns:p14="http://schemas.microsoft.com/office/powerpoint/2010/main" val="12990000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1031"/>
          <p:cNvSpPr>
            <a:spLocks noGrp="1" noChangeArrowheads="1"/>
          </p:cNvSpPr>
          <p:nvPr>
            <p:ph type="title"/>
          </p:nvPr>
        </p:nvSpPr>
        <p:spPr>
          <a:xfrm>
            <a:off x="393700" y="158750"/>
            <a:ext cx="8240713" cy="519113"/>
          </a:xfrm>
        </p:spPr>
        <p:txBody>
          <a:bodyPr/>
          <a:lstStyle/>
          <a:p>
            <a:pPr eaLnBrk="1" hangingPunct="1">
              <a:defRPr/>
            </a:pPr>
            <a:r>
              <a:rPr lang="en-US" dirty="0">
                <a:cs typeface="+mj-cs"/>
              </a:rPr>
              <a:t>Thawing</a:t>
            </a:r>
          </a:p>
        </p:txBody>
      </p:sp>
      <p:sp>
        <p:nvSpPr>
          <p:cNvPr id="157698" name="Rectangle 15"/>
          <p:cNvSpPr>
            <a:spLocks noGrp="1" noChangeArrowheads="1"/>
          </p:cNvSpPr>
          <p:nvPr>
            <p:ph idx="1"/>
          </p:nvPr>
        </p:nvSpPr>
        <p:spPr>
          <a:xfrm>
            <a:off x="393700" y="1143000"/>
            <a:ext cx="5016500" cy="5503863"/>
          </a:xfrm>
        </p:spPr>
        <p:txBody>
          <a:bodyPr/>
          <a:lstStyle/>
          <a:p>
            <a:pPr marL="0" indent="0" eaLnBrk="1" hangingPunct="1"/>
            <a:r>
              <a:rPr lang="en-US" dirty="0">
                <a:latin typeface="Arial Narrow" charset="0"/>
              </a:rPr>
              <a:t> Four methods for thawing food:</a:t>
            </a:r>
            <a:endParaRPr lang="en-US" i="1" dirty="0">
              <a:latin typeface="Arial Narrow" charset="0"/>
            </a:endParaRPr>
          </a:p>
          <a:p>
            <a:pPr lvl="1" eaLnBrk="1" hangingPunct="1">
              <a:buSzTx/>
              <a:buFont typeface="Wingdings" charset="0"/>
              <a:buAutoNum type="arabicPeriod"/>
            </a:pPr>
            <a:r>
              <a:rPr lang="en-US" dirty="0">
                <a:latin typeface="Arial Narrow" charset="0"/>
              </a:rPr>
              <a:t>Thaw food in a cooler, keeping its temperature at </a:t>
            </a:r>
            <a:r>
              <a:rPr lang="en-US" dirty="0" smtClean="0">
                <a:latin typeface="Arial Narrow" charset="0"/>
              </a:rPr>
              <a:t>41˚F </a:t>
            </a:r>
            <a:r>
              <a:rPr lang="en-US" dirty="0">
                <a:latin typeface="Arial Narrow" charset="0"/>
              </a:rPr>
              <a:t>(</a:t>
            </a:r>
            <a:r>
              <a:rPr lang="en-US" dirty="0" smtClean="0">
                <a:latin typeface="Arial Narrow" charset="0"/>
              </a:rPr>
              <a:t>5˚C</a:t>
            </a:r>
            <a:r>
              <a:rPr lang="en-US" dirty="0">
                <a:latin typeface="Arial Narrow" charset="0"/>
              </a:rPr>
              <a:t>) or lower </a:t>
            </a:r>
          </a:p>
          <a:p>
            <a:pPr lvl="1" eaLnBrk="1" hangingPunct="1">
              <a:buSzTx/>
              <a:buFont typeface="Wingdings" charset="0"/>
              <a:buAutoNum type="arabicPeriod"/>
            </a:pPr>
            <a:r>
              <a:rPr lang="en-US" dirty="0">
                <a:latin typeface="Arial Narrow" charset="0"/>
              </a:rPr>
              <a:t>Submerge food under running drinkable water at </a:t>
            </a:r>
            <a:r>
              <a:rPr lang="en-US" dirty="0" smtClean="0">
                <a:latin typeface="Arial Narrow" charset="0"/>
              </a:rPr>
              <a:t>70˚F </a:t>
            </a:r>
            <a:r>
              <a:rPr lang="en-US" dirty="0">
                <a:latin typeface="Arial Narrow" charset="0"/>
              </a:rPr>
              <a:t>(</a:t>
            </a:r>
            <a:r>
              <a:rPr lang="en-US" dirty="0" smtClean="0">
                <a:latin typeface="Arial Narrow" charset="0"/>
              </a:rPr>
              <a:t>21˚C</a:t>
            </a:r>
            <a:r>
              <a:rPr lang="en-US" dirty="0">
                <a:latin typeface="Arial Narrow" charset="0"/>
              </a:rPr>
              <a:t>) or lower</a:t>
            </a:r>
          </a:p>
          <a:p>
            <a:pPr lvl="2" eaLnBrk="1" hangingPunct="1">
              <a:buSzTx/>
            </a:pPr>
            <a:r>
              <a:rPr lang="en-US" dirty="0">
                <a:latin typeface="Arial Narrow" charset="0"/>
              </a:rPr>
              <a:t>Never let the temperature of the food go above </a:t>
            </a:r>
            <a:r>
              <a:rPr lang="en-US" dirty="0" smtClean="0">
                <a:latin typeface="Arial Narrow" charset="0"/>
              </a:rPr>
              <a:t>41˚F </a:t>
            </a:r>
            <a:r>
              <a:rPr lang="en-US" dirty="0">
                <a:latin typeface="Arial Narrow" charset="0"/>
              </a:rPr>
              <a:t>(</a:t>
            </a:r>
            <a:r>
              <a:rPr lang="en-US" dirty="0" smtClean="0">
                <a:latin typeface="Arial Narrow" charset="0"/>
              </a:rPr>
              <a:t>5˚C</a:t>
            </a:r>
            <a:r>
              <a:rPr lang="en-US" dirty="0">
                <a:latin typeface="Arial Narrow" charset="0"/>
              </a:rPr>
              <a:t>) or lower for longer than four </a:t>
            </a:r>
            <a:r>
              <a:rPr lang="en-US" dirty="0" smtClean="0">
                <a:latin typeface="Arial Narrow" charset="0"/>
              </a:rPr>
              <a:t>hours </a:t>
            </a:r>
            <a:endParaRPr lang="en-US" dirty="0">
              <a:latin typeface="Arial Narrow" charset="0"/>
            </a:endParaRPr>
          </a:p>
          <a:p>
            <a:pPr lvl="1" eaLnBrk="1" hangingPunct="1">
              <a:buSzTx/>
              <a:buFont typeface="Wingdings" charset="0"/>
              <a:buAutoNum type="arabicPeriod"/>
            </a:pPr>
            <a:r>
              <a:rPr lang="en-US" dirty="0">
                <a:latin typeface="Arial Narrow" charset="0"/>
              </a:rPr>
              <a:t>Thaw food in a microwave, only if cooked immediately after thawing</a:t>
            </a:r>
          </a:p>
          <a:p>
            <a:pPr lvl="1" eaLnBrk="1" hangingPunct="1">
              <a:buSzTx/>
              <a:buFont typeface="Wingdings" charset="0"/>
              <a:buAutoNum type="arabicPeriod"/>
            </a:pPr>
            <a:r>
              <a:rPr lang="en-US" dirty="0">
                <a:latin typeface="Arial Narrow" charset="0"/>
              </a:rPr>
              <a:t>Thaw as part of the cooking process</a:t>
            </a:r>
          </a:p>
        </p:txBody>
      </p:sp>
      <p:sp>
        <p:nvSpPr>
          <p:cNvPr id="157700" name="Text Box 102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8-6</a:t>
            </a:r>
          </a:p>
        </p:txBody>
      </p:sp>
      <p:pic>
        <p:nvPicPr>
          <p:cNvPr id="236549" name="Picture 1" descr="6e_c06_03_thawingmeatB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9828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Thawing ROP Fish</a:t>
            </a:r>
            <a:endParaRPr lang="en-US" dirty="0"/>
          </a:p>
        </p:txBody>
      </p:sp>
      <p:sp>
        <p:nvSpPr>
          <p:cNvPr id="6" name="Rectangle 3"/>
          <p:cNvSpPr txBox="1">
            <a:spLocks noChangeArrowheads="1"/>
          </p:cNvSpPr>
          <p:nvPr/>
        </p:nvSpPr>
        <p:spPr bwMode="auto">
          <a:xfrm>
            <a:off x="393192" y="1143000"/>
            <a:ext cx="508635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DDC"/>
                </a:solidFill>
                <a:latin typeface="+mj-lt"/>
                <a:ea typeface="ＭＳ Ｐゴシック" charset="0"/>
                <a:cs typeface="ＭＳ Ｐゴシック" charset="0"/>
              </a:defRPr>
            </a:lvl1pPr>
            <a:lvl2pPr marL="346075" indent="-346075" algn="l" rtl="0" eaLnBrk="0" fontAlgn="base" hangingPunct="0">
              <a:spcBef>
                <a:spcPts val="900"/>
              </a:spcBef>
              <a:spcAft>
                <a:spcPct val="0"/>
              </a:spcAft>
              <a:buClr>
                <a:srgbClr val="009DDC"/>
              </a:buClr>
              <a:buSzPct val="75000"/>
              <a:buFont typeface="Wingdings" charset="0"/>
              <a:buChar char="l"/>
              <a:defRPr sz="2200">
                <a:solidFill>
                  <a:srgbClr val="231F20"/>
                </a:solidFill>
                <a:latin typeface="+mj-lt"/>
                <a:ea typeface="ＭＳ Ｐゴシック" charset="0"/>
                <a:cs typeface="ＭＳ Ｐゴシック" charset="0"/>
              </a:defRPr>
            </a:lvl2pPr>
            <a:lvl3pPr marL="693738" indent="-346075" algn="l" rtl="0" eaLnBrk="0" fontAlgn="base" hangingPunct="0">
              <a:spcBef>
                <a:spcPts val="900"/>
              </a:spcBef>
              <a:spcAft>
                <a:spcPct val="0"/>
              </a:spcAft>
              <a:buClr>
                <a:srgbClr val="009DDC"/>
              </a:buClr>
              <a:buSzPct val="75000"/>
              <a:buFont typeface="Courier New" charset="0"/>
              <a:buChar char="o"/>
              <a:defRPr sz="2000">
                <a:solidFill>
                  <a:srgbClr val="231F20"/>
                </a:solidFill>
                <a:latin typeface="+mj-lt"/>
                <a:ea typeface="ＭＳ Ｐゴシック" charset="0"/>
                <a:cs typeface="ＭＳ Ｐゴシック" charset="0"/>
              </a:defRPr>
            </a:lvl3pPr>
            <a:lvl4pPr marL="1041400" indent="-346075" algn="l" rtl="0" eaLnBrk="0" fontAlgn="base" hangingPunct="0">
              <a:spcBef>
                <a:spcPts val="900"/>
              </a:spcBef>
              <a:spcAft>
                <a:spcPct val="0"/>
              </a:spcAft>
              <a:buClr>
                <a:srgbClr val="009DDC"/>
              </a:buClr>
              <a:buSzPct val="75000"/>
              <a:buFont typeface="Wingdings" charset="0"/>
              <a:buChar char="§"/>
              <a:defRPr>
                <a:solidFill>
                  <a:srgbClr val="231F20"/>
                </a:solidFill>
                <a:latin typeface="+mj-lt"/>
                <a:ea typeface="ＭＳ Ｐゴシック" charset="0"/>
                <a:cs typeface="ＭＳ Ｐゴシック" charset="0"/>
              </a:defRPr>
            </a:lvl4pPr>
            <a:lvl5pPr marL="1389063" indent="-346075" algn="l" rtl="0" eaLnBrk="0" fontAlgn="base" hangingPunct="0">
              <a:spcBef>
                <a:spcPts val="900"/>
              </a:spcBef>
              <a:spcAft>
                <a:spcPct val="0"/>
              </a:spcAft>
              <a:buClr>
                <a:srgbClr val="009DDC"/>
              </a:buClr>
              <a:buSzPct val="75000"/>
              <a:buFont typeface="Arial" charset="0"/>
              <a:buChar char="•"/>
              <a:defRPr sz="1600">
                <a:solidFill>
                  <a:srgbClr val="231F20"/>
                </a:solidFill>
                <a:latin typeface="+mj-lt"/>
                <a:ea typeface="ＭＳ Ｐゴシック" charset="0"/>
                <a:cs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347472" lvl="1" indent="-347472" eaLnBrk="1" hangingPunct="1">
              <a:defRPr/>
            </a:pPr>
            <a:r>
              <a:rPr lang="en-US" dirty="0" smtClean="0">
                <a:solidFill>
                  <a:srgbClr val="000000"/>
                </a:solidFill>
              </a:rPr>
              <a:t>Frozen fish received in ROP packaging </a:t>
            </a:r>
            <a:br>
              <a:rPr lang="en-US" dirty="0" smtClean="0">
                <a:solidFill>
                  <a:srgbClr val="000000"/>
                </a:solidFill>
              </a:rPr>
            </a:br>
            <a:r>
              <a:rPr lang="en-US" dirty="0" smtClean="0">
                <a:solidFill>
                  <a:srgbClr val="000000"/>
                </a:solidFill>
              </a:rPr>
              <a:t>must be thawed carefully.</a:t>
            </a:r>
          </a:p>
          <a:p>
            <a:pPr marL="347472" lvl="1" indent="-347472" eaLnBrk="1" hangingPunct="1">
              <a:defRPr/>
            </a:pPr>
            <a:r>
              <a:rPr lang="en-US" dirty="0" smtClean="0">
                <a:solidFill>
                  <a:srgbClr val="000000"/>
                </a:solidFill>
              </a:rPr>
              <a:t>If the label states that the product must remain frozen until use, then remove fish from packaging:</a:t>
            </a:r>
          </a:p>
          <a:p>
            <a:pPr marL="695135" lvl="2" indent="-347472" eaLnBrk="1" hangingPunct="1">
              <a:defRPr/>
            </a:pPr>
            <a:r>
              <a:rPr lang="en-US" dirty="0" smtClean="0">
                <a:solidFill>
                  <a:srgbClr val="000000"/>
                </a:solidFill>
              </a:rPr>
              <a:t>Before thawing under refrigeration.</a:t>
            </a:r>
          </a:p>
          <a:p>
            <a:pPr marL="695135" lvl="2" indent="-347472" eaLnBrk="1" hangingPunct="1">
              <a:defRPr/>
            </a:pPr>
            <a:r>
              <a:rPr lang="en-US" dirty="0" smtClean="0">
                <a:solidFill>
                  <a:srgbClr val="000000"/>
                </a:solidFill>
              </a:rPr>
              <a:t>Before or immediately after thawing </a:t>
            </a:r>
            <a:br>
              <a:rPr lang="en-US" dirty="0" smtClean="0">
                <a:solidFill>
                  <a:srgbClr val="000000"/>
                </a:solidFill>
              </a:rPr>
            </a:br>
            <a:r>
              <a:rPr lang="en-US" dirty="0" smtClean="0">
                <a:solidFill>
                  <a:srgbClr val="000000"/>
                </a:solidFill>
              </a:rPr>
              <a:t>under running water.</a:t>
            </a:r>
          </a:p>
          <a:p>
            <a:pPr marL="0" lvl="1" indent="0" eaLnBrk="1" hangingPunct="1">
              <a:buFont typeface="Wingdings" pitchFamily="2" charset="2"/>
              <a:buNone/>
              <a:defRPr/>
            </a:pPr>
            <a:endParaRPr lang="en-US" b="1" dirty="0" smtClean="0">
              <a:solidFill>
                <a:srgbClr val="000000"/>
              </a:solidFill>
            </a:endParaRPr>
          </a:p>
          <a:p>
            <a:pPr marL="571500" lvl="1" indent="-457200" eaLnBrk="1" hangingPunct="1">
              <a:defRPr/>
            </a:pPr>
            <a:endParaRPr lang="en-US" b="1" dirty="0">
              <a:solidFill>
                <a:srgbClr val="000000"/>
              </a:solidFill>
            </a:endParaRPr>
          </a:p>
        </p:txBody>
      </p:sp>
      <p:sp>
        <p:nvSpPr>
          <p:cNvPr id="8" name="Text Box 102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8-7</a:t>
            </a:r>
          </a:p>
        </p:txBody>
      </p:sp>
      <p:pic>
        <p:nvPicPr>
          <p:cNvPr id="9" name="Picture 1"/>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6538119" y="1243013"/>
            <a:ext cx="2103120" cy="2075688"/>
          </a:xfrm>
          <a:prstGeom prst="roundRect">
            <a:avLst>
              <a:gd name="adj" fmla="val 8594"/>
            </a:avLst>
          </a:prstGeom>
          <a:noFill/>
          <a:ln>
            <a:noFill/>
          </a:ln>
          <a:effectLst/>
          <a:extLst/>
        </p:spPr>
      </p:pic>
    </p:spTree>
    <p:extLst>
      <p:ext uri="{BB962C8B-B14F-4D97-AF65-F5344CB8AC3E}">
        <p14:creationId xmlns:p14="http://schemas.microsoft.com/office/powerpoint/2010/main" val="28646179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41" name="Rectangle 13"/>
          <p:cNvSpPr>
            <a:spLocks noGrp="1" noChangeArrowheads="1"/>
          </p:cNvSpPr>
          <p:nvPr>
            <p:ph type="title"/>
          </p:nvPr>
        </p:nvSpPr>
        <p:spPr>
          <a:xfrm>
            <a:off x="228600" y="160338"/>
            <a:ext cx="8307388" cy="519112"/>
          </a:xfrm>
        </p:spPr>
        <p:txBody>
          <a:bodyPr/>
          <a:lstStyle/>
          <a:p>
            <a:pPr eaLnBrk="1" hangingPunct="1">
              <a:defRPr/>
            </a:pPr>
            <a:r>
              <a:rPr lang="en-US" dirty="0"/>
              <a:t>Prepping Specific Food</a:t>
            </a:r>
          </a:p>
        </p:txBody>
      </p:sp>
      <p:sp>
        <p:nvSpPr>
          <p:cNvPr id="483331" name="Rectangle 3"/>
          <p:cNvSpPr>
            <a:spLocks noGrp="1" noChangeArrowheads="1"/>
          </p:cNvSpPr>
          <p:nvPr>
            <p:ph idx="1"/>
          </p:nvPr>
        </p:nvSpPr>
        <p:spPr>
          <a:xfrm>
            <a:off x="457200" y="1143000"/>
            <a:ext cx="5029200" cy="4983163"/>
          </a:xfrm>
        </p:spPr>
        <p:txBody>
          <a:bodyPr/>
          <a:lstStyle/>
          <a:p>
            <a:pPr marL="0" indent="0" eaLnBrk="1" hangingPunct="1">
              <a:tabLst>
                <a:tab pos="571500" algn="l"/>
              </a:tabLst>
              <a:defRPr/>
            </a:pPr>
            <a:r>
              <a:rPr lang="en-US" dirty="0"/>
              <a:t>When prepping </a:t>
            </a:r>
            <a:r>
              <a:rPr lang="en-US" dirty="0" smtClean="0"/>
              <a:t>meat, seafood, poultry:</a:t>
            </a:r>
            <a:endParaRPr lang="en-US" dirty="0"/>
          </a:p>
          <a:p>
            <a:pPr marL="571500" lvl="1" indent="-457200" eaLnBrk="1" hangingPunct="1">
              <a:tabLst>
                <a:tab pos="571500" algn="l"/>
              </a:tabLst>
              <a:defRPr/>
            </a:pPr>
            <a:r>
              <a:rPr lang="en-US" dirty="0" smtClean="0"/>
              <a:t>Use clean and sanitized work areas, cutting boards, knives, and utensils</a:t>
            </a:r>
            <a:endParaRPr lang="en-US" dirty="0"/>
          </a:p>
          <a:p>
            <a:pPr marL="571500" lvl="1" indent="-457200" eaLnBrk="1" hangingPunct="1">
              <a:tabLst>
                <a:tab pos="571500" algn="l"/>
              </a:tabLst>
              <a:defRPr/>
            </a:pPr>
            <a:r>
              <a:rPr lang="en-US" dirty="0" smtClean="0"/>
              <a:t>Prep these items separately or at different times from produce </a:t>
            </a:r>
            <a:endParaRPr lang="en-US" dirty="0"/>
          </a:p>
          <a:p>
            <a:pPr marL="571500" lvl="1" indent="-457200" eaLnBrk="1" hangingPunct="1">
              <a:tabLst>
                <a:tab pos="571500" algn="l"/>
              </a:tabLst>
              <a:defRPr/>
            </a:pPr>
            <a:r>
              <a:rPr lang="en-US" dirty="0" smtClean="0"/>
              <a:t>Remove only as much product as can be prepped at one time</a:t>
            </a:r>
          </a:p>
          <a:p>
            <a:pPr marL="571500" lvl="1" indent="-457200" eaLnBrk="1" hangingPunct="1">
              <a:tabLst>
                <a:tab pos="571500" algn="l"/>
              </a:tabLst>
              <a:defRPr/>
            </a:pPr>
            <a:r>
              <a:rPr lang="en-US" dirty="0" smtClean="0"/>
              <a:t>Return raw product to the cooler as quickly as possible after prepping it</a:t>
            </a:r>
            <a:endParaRPr lang="en-US" dirty="0"/>
          </a:p>
        </p:txBody>
      </p:sp>
      <p:sp>
        <p:nvSpPr>
          <p:cNvPr id="3686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8-8</a:t>
            </a:r>
          </a:p>
        </p:txBody>
      </p:sp>
    </p:spTree>
    <p:extLst>
      <p:ext uri="{BB962C8B-B14F-4D97-AF65-F5344CB8AC3E}">
        <p14:creationId xmlns:p14="http://schemas.microsoft.com/office/powerpoint/2010/main" val="10286045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6" name="Rectangle 2056"/>
          <p:cNvSpPr>
            <a:spLocks noGrp="1" noChangeArrowheads="1"/>
          </p:cNvSpPr>
          <p:nvPr>
            <p:ph type="title"/>
          </p:nvPr>
        </p:nvSpPr>
        <p:spPr>
          <a:xfrm>
            <a:off x="228600" y="160338"/>
            <a:ext cx="8307388" cy="519112"/>
          </a:xfrm>
        </p:spPr>
        <p:txBody>
          <a:bodyPr/>
          <a:lstStyle/>
          <a:p>
            <a:pPr eaLnBrk="1" hangingPunct="1">
              <a:defRPr/>
            </a:pPr>
            <a:r>
              <a:rPr lang="en-US" dirty="0"/>
              <a:t>Prepping Specific Food</a:t>
            </a:r>
          </a:p>
        </p:txBody>
      </p:sp>
      <p:sp>
        <p:nvSpPr>
          <p:cNvPr id="475138" name="Rectangle 2"/>
          <p:cNvSpPr>
            <a:spLocks noGrp="1" noChangeArrowheads="1"/>
          </p:cNvSpPr>
          <p:nvPr>
            <p:ph idx="1"/>
          </p:nvPr>
        </p:nvSpPr>
        <p:spPr>
          <a:xfrm>
            <a:off x="457200" y="1168400"/>
            <a:ext cx="5029200" cy="5105400"/>
          </a:xfrm>
        </p:spPr>
        <p:txBody>
          <a:bodyPr/>
          <a:lstStyle/>
          <a:p>
            <a:pPr marL="0" indent="0" eaLnBrk="1" hangingPunct="1"/>
            <a:r>
              <a:rPr lang="en-US" dirty="0">
                <a:latin typeface="Arial Narrow" charset="0"/>
              </a:rPr>
              <a:t>When prepping salads containing </a:t>
            </a:r>
            <a:r>
              <a:rPr lang="en-US" dirty="0" smtClean="0">
                <a:latin typeface="Arial Narrow" charset="0"/>
              </a:rPr>
              <a:t/>
            </a:r>
            <a:br>
              <a:rPr lang="en-US" dirty="0" smtClean="0">
                <a:latin typeface="Arial Narrow" charset="0"/>
              </a:rPr>
            </a:br>
            <a:r>
              <a:rPr lang="en-US" dirty="0" smtClean="0">
                <a:latin typeface="Arial Narrow" charset="0"/>
              </a:rPr>
              <a:t>TCS </a:t>
            </a:r>
            <a:r>
              <a:rPr lang="en-US" dirty="0">
                <a:latin typeface="Arial Narrow" charset="0"/>
              </a:rPr>
              <a:t>food:</a:t>
            </a:r>
            <a:endParaRPr lang="en-US" sz="2000" i="1" dirty="0">
              <a:solidFill>
                <a:srgbClr val="000000"/>
              </a:solidFill>
              <a:latin typeface="Arial Narrow" charset="0"/>
            </a:endParaRPr>
          </a:p>
          <a:p>
            <a:pPr marL="571500" lvl="1" indent="-457200" eaLnBrk="1" hangingPunct="1"/>
            <a:r>
              <a:rPr lang="en-US" dirty="0">
                <a:solidFill>
                  <a:srgbClr val="000000"/>
                </a:solidFill>
                <a:latin typeface="Arial Narrow" charset="0"/>
              </a:rPr>
              <a:t>Prep the food in small batches</a:t>
            </a:r>
          </a:p>
          <a:p>
            <a:pPr marL="571500" lvl="1" indent="-457200" eaLnBrk="1" hangingPunct="1"/>
            <a:r>
              <a:rPr lang="en-US" dirty="0">
                <a:solidFill>
                  <a:srgbClr val="000000"/>
                </a:solidFill>
                <a:latin typeface="Arial Narrow" charset="0"/>
              </a:rPr>
              <a:t>Make sure leftover TCS ingredients (i.e., pasta, chicken, potatoes) have been handled safely by ensuring that they were</a:t>
            </a:r>
            <a:r>
              <a:rPr lang="en-US" dirty="0">
                <a:latin typeface="Arial Narrow" charset="0"/>
              </a:rPr>
              <a:t> </a:t>
            </a:r>
            <a:endParaRPr lang="en-US" dirty="0">
              <a:solidFill>
                <a:srgbClr val="000000"/>
              </a:solidFill>
              <a:latin typeface="Arial Narrow" charset="0"/>
            </a:endParaRPr>
          </a:p>
          <a:p>
            <a:pPr marL="1028700" lvl="2" indent="-342900" eaLnBrk="1" hangingPunct="1"/>
            <a:r>
              <a:rPr lang="en-US" dirty="0">
                <a:solidFill>
                  <a:srgbClr val="000000"/>
                </a:solidFill>
                <a:latin typeface="Arial Narrow" charset="0"/>
              </a:rPr>
              <a:t>Cooked, held, and cooled correctly</a:t>
            </a:r>
          </a:p>
          <a:p>
            <a:pPr marL="1028700" lvl="2" indent="-342900" eaLnBrk="1" hangingPunct="1"/>
            <a:r>
              <a:rPr lang="en-US" dirty="0">
                <a:solidFill>
                  <a:srgbClr val="000000"/>
                </a:solidFill>
                <a:latin typeface="Arial Narrow" charset="0"/>
              </a:rPr>
              <a:t>Stored for less than seven days at 41</a:t>
            </a:r>
            <a:r>
              <a:rPr lang="en-US" dirty="0">
                <a:solidFill>
                  <a:srgbClr val="000000"/>
                </a:solidFill>
                <a:latin typeface="Arial Narrow" charset="0"/>
                <a:ea typeface="ヒラギノ角ゴ Pro W3" charset="0"/>
                <a:cs typeface="Arial" charset="0"/>
              </a:rPr>
              <a:t>˚</a:t>
            </a:r>
            <a:r>
              <a:rPr lang="en-US" dirty="0">
                <a:solidFill>
                  <a:srgbClr val="000000"/>
                </a:solidFill>
                <a:latin typeface="Arial Narrow" charset="0"/>
              </a:rPr>
              <a:t>F (5</a:t>
            </a:r>
            <a:r>
              <a:rPr lang="en-US" dirty="0">
                <a:solidFill>
                  <a:srgbClr val="000000"/>
                </a:solidFill>
                <a:latin typeface="Arial Narrow" charset="0"/>
                <a:ea typeface="ヒラギノ角ゴ Pro W3" charset="0"/>
                <a:cs typeface="Arial" charset="0"/>
              </a:rPr>
              <a:t>˚</a:t>
            </a:r>
            <a:r>
              <a:rPr lang="en-US" dirty="0">
                <a:solidFill>
                  <a:srgbClr val="000000"/>
                </a:solidFill>
                <a:latin typeface="Arial Narrow" charset="0"/>
              </a:rPr>
              <a:t>C) or lower</a:t>
            </a:r>
          </a:p>
          <a:p>
            <a:pPr marL="571500" lvl="1" indent="-457200" eaLnBrk="1" hangingPunct="1">
              <a:buFont typeface="Wingdings" charset="0"/>
              <a:buNone/>
            </a:pPr>
            <a:endParaRPr lang="en-US" dirty="0">
              <a:solidFill>
                <a:srgbClr val="000000"/>
              </a:solidFill>
              <a:latin typeface="Arial Narrow" charset="0"/>
            </a:endParaRPr>
          </a:p>
        </p:txBody>
      </p:sp>
      <p:sp>
        <p:nvSpPr>
          <p:cNvPr id="37892"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8-9</a:t>
            </a:r>
          </a:p>
        </p:txBody>
      </p:sp>
      <p:pic>
        <p:nvPicPr>
          <p:cNvPr id="239621" name="Picture 4" descr="6e_c06_1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5125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6" name="Rectangle 2056"/>
          <p:cNvSpPr>
            <a:spLocks noGrp="1" noChangeArrowheads="1"/>
          </p:cNvSpPr>
          <p:nvPr>
            <p:ph type="title"/>
          </p:nvPr>
        </p:nvSpPr>
        <p:spPr>
          <a:xfrm>
            <a:off x="228600" y="160338"/>
            <a:ext cx="8307388" cy="519112"/>
          </a:xfrm>
        </p:spPr>
        <p:txBody>
          <a:bodyPr/>
          <a:lstStyle/>
          <a:p>
            <a:pPr eaLnBrk="1" hangingPunct="1">
              <a:defRPr/>
            </a:pPr>
            <a:r>
              <a:rPr lang="en-US" dirty="0"/>
              <a:t>Prepping Specific Food</a:t>
            </a:r>
          </a:p>
        </p:txBody>
      </p:sp>
      <p:sp>
        <p:nvSpPr>
          <p:cNvPr id="475138" name="Rectangle 2"/>
          <p:cNvSpPr>
            <a:spLocks noGrp="1" noChangeArrowheads="1"/>
          </p:cNvSpPr>
          <p:nvPr>
            <p:ph idx="1"/>
          </p:nvPr>
        </p:nvSpPr>
        <p:spPr>
          <a:xfrm>
            <a:off x="457200" y="1168400"/>
            <a:ext cx="5029200" cy="5105400"/>
          </a:xfrm>
        </p:spPr>
        <p:txBody>
          <a:bodyPr/>
          <a:lstStyle/>
          <a:p>
            <a:pPr marL="0" indent="0" eaLnBrk="1" hangingPunct="1">
              <a:defRPr/>
            </a:pPr>
            <a:r>
              <a:rPr lang="en-US" dirty="0"/>
              <a:t>When prepping salads containing </a:t>
            </a:r>
            <a:r>
              <a:rPr lang="en-US" dirty="0" smtClean="0"/>
              <a:t/>
            </a:r>
            <a:br>
              <a:rPr lang="en-US" dirty="0" smtClean="0"/>
            </a:br>
            <a:r>
              <a:rPr lang="en-US" dirty="0" smtClean="0"/>
              <a:t>TCS food: </a:t>
            </a:r>
            <a:endParaRPr lang="en-US" sz="2000" i="1" dirty="0">
              <a:solidFill>
                <a:srgbClr val="000000"/>
              </a:solidFill>
            </a:endParaRPr>
          </a:p>
          <a:p>
            <a:pPr marL="574675" lvl="1" indent="-457200" eaLnBrk="1" hangingPunct="1">
              <a:defRPr/>
            </a:pPr>
            <a:r>
              <a:rPr lang="en-US" dirty="0" smtClean="0">
                <a:solidFill>
                  <a:srgbClr val="000000"/>
                </a:solidFill>
              </a:rPr>
              <a:t>Consider chilling ingredients and utensils before use</a:t>
            </a:r>
          </a:p>
          <a:p>
            <a:pPr marL="574675" lvl="1" indent="-457200" eaLnBrk="1" hangingPunct="1">
              <a:defRPr/>
            </a:pPr>
            <a:r>
              <a:rPr lang="en-US" dirty="0" smtClean="0">
                <a:solidFill>
                  <a:srgbClr val="000000"/>
                </a:solidFill>
              </a:rPr>
              <a:t>Leave food in the cooler until all ingredients will be mixed</a:t>
            </a:r>
            <a:endParaRPr lang="en-US" dirty="0">
              <a:solidFill>
                <a:srgbClr val="000000"/>
              </a:solidFill>
            </a:endParaRPr>
          </a:p>
          <a:p>
            <a:pPr marL="571500" lvl="1" indent="-457200" eaLnBrk="1" hangingPunct="1">
              <a:buFont typeface="Wingdings" pitchFamily="2" charset="2"/>
              <a:buNone/>
              <a:defRPr/>
            </a:pPr>
            <a:endParaRPr lang="en-US" dirty="0">
              <a:solidFill>
                <a:srgbClr val="000000"/>
              </a:solidFill>
            </a:endParaRPr>
          </a:p>
        </p:txBody>
      </p:sp>
      <p:sp>
        <p:nvSpPr>
          <p:cNvPr id="38916"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8-10</a:t>
            </a:r>
          </a:p>
        </p:txBody>
      </p:sp>
      <p:pic>
        <p:nvPicPr>
          <p:cNvPr id="240645" name="Picture 4" descr="6e_c06_1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990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90525" y="158750"/>
            <a:ext cx="8307388" cy="519113"/>
          </a:xfrm>
        </p:spPr>
        <p:txBody>
          <a:bodyPr/>
          <a:lstStyle/>
          <a:p>
            <a:pPr eaLnBrk="1" hangingPunct="1">
              <a:defRPr/>
            </a:pPr>
            <a:r>
              <a:rPr lang="en-US" dirty="0">
                <a:cs typeface="+mj-cs"/>
              </a:rPr>
              <a:t>When to Wash Hands</a:t>
            </a:r>
          </a:p>
        </p:txBody>
      </p:sp>
      <p:sp>
        <p:nvSpPr>
          <p:cNvPr id="97283" name="Rectangle 4"/>
          <p:cNvSpPr>
            <a:spLocks noChangeArrowheads="1"/>
          </p:cNvSpPr>
          <p:nvPr/>
        </p:nvSpPr>
        <p:spPr bwMode="auto">
          <a:xfrm>
            <a:off x="390525" y="1143000"/>
            <a:ext cx="57054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77800" fontAlgn="base">
              <a:lnSpc>
                <a:spcPct val="90000"/>
              </a:lnSpc>
              <a:spcBef>
                <a:spcPct val="100000"/>
              </a:spcBef>
              <a:spcAft>
                <a:spcPct val="0"/>
              </a:spcAft>
              <a:buClr>
                <a:srgbClr val="009DDC"/>
              </a:buClr>
              <a:buSzPct val="75000"/>
              <a:buFont typeface="Wingdings" charset="0"/>
              <a:buNone/>
              <a:defRPr/>
            </a:pPr>
            <a:r>
              <a:rPr lang="en-US" sz="2400" b="1" dirty="0">
                <a:solidFill>
                  <a:srgbClr val="009DDC"/>
                </a:solidFill>
                <a:latin typeface="Arial Narrow"/>
                <a:ea typeface="ＭＳ Ｐゴシック" charset="0"/>
              </a:rPr>
              <a:t>Food handlers must wash their hands after: </a:t>
            </a:r>
          </a:p>
          <a:p>
            <a:pPr marL="347472" lvl="1" indent="-347472" fontAlgn="base">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Taking out garbage</a:t>
            </a:r>
          </a:p>
          <a:p>
            <a:pPr marL="347472" lvl="1" indent="-347472" fontAlgn="base">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Clearing tables or busing dirty dishes </a:t>
            </a:r>
          </a:p>
          <a:p>
            <a:pPr marL="347472" lvl="1" indent="-347472" fontAlgn="base">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Touching clothing or aprons</a:t>
            </a:r>
          </a:p>
          <a:p>
            <a:pPr marL="347472" lvl="1" indent="-347472" fontAlgn="base">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Handling money</a:t>
            </a:r>
          </a:p>
          <a:p>
            <a:pPr marL="347472" lvl="1" indent="-347472" fontAlgn="base">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Leaving and returning to the kitchen/prep area</a:t>
            </a:r>
          </a:p>
          <a:p>
            <a:pPr marL="347472" lvl="1" indent="-347472" fontAlgn="base">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Handling service animals or aquatic animals</a:t>
            </a:r>
          </a:p>
          <a:p>
            <a:pPr marL="347472" lvl="1" indent="-347472" fontAlgn="base">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Touching anything else that </a:t>
            </a:r>
            <a:r>
              <a:rPr lang="en-US" sz="2200" dirty="0">
                <a:solidFill>
                  <a:srgbClr val="231F20"/>
                </a:solidFill>
                <a:latin typeface="Arial Narrow"/>
                <a:ea typeface="ＭＳ Ｐゴシック" charset="0"/>
              </a:rPr>
              <a:t>may               contaminate </a:t>
            </a:r>
            <a:r>
              <a:rPr lang="en-US" sz="2200" dirty="0">
                <a:solidFill>
                  <a:srgbClr val="231F20"/>
                </a:solidFill>
                <a:latin typeface="Arial Narrow"/>
                <a:ea typeface="ＭＳ Ｐゴシック" charset="0"/>
              </a:rPr>
              <a:t>hands</a:t>
            </a:r>
          </a:p>
        </p:txBody>
      </p:sp>
      <p:sp>
        <p:nvSpPr>
          <p:cNvPr id="94212"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4</a:t>
            </a:r>
            <a:r>
              <a:rPr lang="en-US" sz="1200" b="0" dirty="0" smtClean="0">
                <a:solidFill>
                  <a:srgbClr val="000000"/>
                </a:solidFill>
              </a:rPr>
              <a:t>-8</a:t>
            </a:r>
          </a:p>
        </p:txBody>
      </p:sp>
      <p:pic>
        <p:nvPicPr>
          <p:cNvPr id="172037" name="Picture 7" descr="6e_c03_0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698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ChangeArrowheads="1"/>
          </p:cNvSpPr>
          <p:nvPr/>
        </p:nvSpPr>
        <p:spPr bwMode="auto">
          <a:xfrm>
            <a:off x="6172200" y="1863725"/>
            <a:ext cx="2540000" cy="24796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a typeface="ＭＳ Ｐゴシック" charset="0"/>
            </a:endParaRPr>
          </a:p>
        </p:txBody>
      </p:sp>
      <p:pic>
        <p:nvPicPr>
          <p:cNvPr id="241667" name="Picture 6" descr="SS5eESSc07_p0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82416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9640" name="Rectangle 1032"/>
          <p:cNvSpPr>
            <a:spLocks noGrp="1" noChangeArrowheads="1"/>
          </p:cNvSpPr>
          <p:nvPr>
            <p:ph type="title"/>
          </p:nvPr>
        </p:nvSpPr>
        <p:spPr>
          <a:xfrm>
            <a:off x="228600" y="160338"/>
            <a:ext cx="8307388" cy="519112"/>
          </a:xfrm>
        </p:spPr>
        <p:txBody>
          <a:bodyPr/>
          <a:lstStyle/>
          <a:p>
            <a:pPr eaLnBrk="1" hangingPunct="1">
              <a:defRPr/>
            </a:pPr>
            <a:r>
              <a:rPr lang="en-US" dirty="0"/>
              <a:t>Prepping Specific Food</a:t>
            </a:r>
          </a:p>
        </p:txBody>
      </p:sp>
      <p:sp>
        <p:nvSpPr>
          <p:cNvPr id="477186" name="Rectangle 2"/>
          <p:cNvSpPr>
            <a:spLocks noGrp="1" noChangeArrowheads="1"/>
          </p:cNvSpPr>
          <p:nvPr>
            <p:ph idx="1"/>
          </p:nvPr>
        </p:nvSpPr>
        <p:spPr>
          <a:xfrm>
            <a:off x="469900" y="1168400"/>
            <a:ext cx="5130800" cy="5503863"/>
          </a:xfrm>
        </p:spPr>
        <p:txBody>
          <a:bodyPr/>
          <a:lstStyle/>
          <a:p>
            <a:pPr marL="0" indent="0" eaLnBrk="1" hangingPunct="1"/>
            <a:r>
              <a:rPr lang="en-US" dirty="0">
                <a:latin typeface="Arial Narrow" charset="0"/>
              </a:rPr>
              <a:t>When prepping eggs and egg mixtures:</a:t>
            </a:r>
            <a:endParaRPr lang="en-US" i="1" dirty="0">
              <a:solidFill>
                <a:srgbClr val="000000"/>
              </a:solidFill>
              <a:latin typeface="Arial Narrow" charset="0"/>
            </a:endParaRPr>
          </a:p>
          <a:p>
            <a:pPr marL="571500" lvl="1" indent="-457200" eaLnBrk="1" hangingPunct="1"/>
            <a:r>
              <a:rPr lang="en-US" dirty="0">
                <a:solidFill>
                  <a:srgbClr val="000000"/>
                </a:solidFill>
                <a:latin typeface="Arial Narrow" charset="0"/>
              </a:rPr>
              <a:t>Handle pooled eggs (if allowed) </a:t>
            </a:r>
            <a:br>
              <a:rPr lang="en-US" dirty="0">
                <a:solidFill>
                  <a:srgbClr val="000000"/>
                </a:solidFill>
                <a:latin typeface="Arial Narrow" charset="0"/>
              </a:rPr>
            </a:br>
            <a:r>
              <a:rPr lang="en-US" dirty="0">
                <a:solidFill>
                  <a:srgbClr val="000000"/>
                </a:solidFill>
                <a:latin typeface="Arial Narrow" charset="0"/>
              </a:rPr>
              <a:t>with care</a:t>
            </a:r>
            <a:r>
              <a:rPr lang="en-US" dirty="0">
                <a:latin typeface="Arial Narrow" charset="0"/>
              </a:rPr>
              <a:t> </a:t>
            </a:r>
            <a:endParaRPr lang="en-US" dirty="0">
              <a:solidFill>
                <a:srgbClr val="000000"/>
              </a:solidFill>
              <a:latin typeface="Arial Narrow" charset="0"/>
            </a:endParaRPr>
          </a:p>
          <a:p>
            <a:pPr marL="1028700" lvl="2" indent="-342900" eaLnBrk="1" hangingPunct="1"/>
            <a:r>
              <a:rPr lang="en-US" dirty="0">
                <a:solidFill>
                  <a:srgbClr val="000000"/>
                </a:solidFill>
                <a:latin typeface="Arial Narrow" charset="0"/>
              </a:rPr>
              <a:t>Cook promptly after mixing or store at 41</a:t>
            </a:r>
            <a:r>
              <a:rPr lang="en-US" b="1" dirty="0">
                <a:solidFill>
                  <a:srgbClr val="000000"/>
                </a:solidFill>
                <a:latin typeface="Arial Narrow" charset="0"/>
              </a:rPr>
              <a:t>˚</a:t>
            </a:r>
            <a:r>
              <a:rPr lang="en-US" dirty="0">
                <a:solidFill>
                  <a:srgbClr val="000000"/>
                </a:solidFill>
                <a:latin typeface="Arial Narrow" charset="0"/>
              </a:rPr>
              <a:t>F (5</a:t>
            </a:r>
            <a:r>
              <a:rPr lang="en-US" b="1" dirty="0">
                <a:solidFill>
                  <a:srgbClr val="000000"/>
                </a:solidFill>
                <a:latin typeface="Arial Narrow" charset="0"/>
              </a:rPr>
              <a:t>˚</a:t>
            </a:r>
            <a:r>
              <a:rPr lang="en-US" dirty="0">
                <a:solidFill>
                  <a:srgbClr val="000000"/>
                </a:solidFill>
                <a:latin typeface="Arial Narrow" charset="0"/>
              </a:rPr>
              <a:t>C) or lower </a:t>
            </a:r>
          </a:p>
          <a:p>
            <a:pPr marL="1028700" lvl="2" indent="-342900" eaLnBrk="1" hangingPunct="1"/>
            <a:r>
              <a:rPr lang="en-US" dirty="0">
                <a:solidFill>
                  <a:srgbClr val="000000"/>
                </a:solidFill>
                <a:latin typeface="Arial Narrow" charset="0"/>
              </a:rPr>
              <a:t>Wash and sanitize containers between batches</a:t>
            </a:r>
          </a:p>
          <a:p>
            <a:pPr marL="571500" lvl="1" indent="-457200" eaLnBrk="1" hangingPunct="1"/>
            <a:r>
              <a:rPr lang="en-US" dirty="0">
                <a:solidFill>
                  <a:srgbClr val="000000"/>
                </a:solidFill>
                <a:latin typeface="Arial Narrow" charset="0"/>
              </a:rPr>
              <a:t>Consider using pasteurized shell eggs or egg products when prepping dishes that need little or no cooking</a:t>
            </a:r>
          </a:p>
          <a:p>
            <a:pPr marL="571500" lvl="1" indent="-457200" eaLnBrk="1" hangingPunct="1"/>
            <a:r>
              <a:rPr lang="en-US" dirty="0">
                <a:latin typeface="Arial Narrow" charset="0"/>
              </a:rPr>
              <a:t>Promptly clean and sanitize equipment used to prep eggs</a:t>
            </a:r>
          </a:p>
          <a:p>
            <a:pPr marL="571500" lvl="1" indent="-457200" eaLnBrk="1" hangingPunct="1">
              <a:buFont typeface="Wingdings" charset="0"/>
              <a:buNone/>
            </a:pPr>
            <a:endParaRPr lang="en-US" dirty="0">
              <a:solidFill>
                <a:srgbClr val="000000"/>
              </a:solidFill>
              <a:latin typeface="Arial Narrow" charset="0"/>
            </a:endParaRPr>
          </a:p>
          <a:p>
            <a:pPr marL="571500" lvl="1" indent="-457200" eaLnBrk="1" hangingPunct="1">
              <a:buFont typeface="Wingdings" charset="0"/>
              <a:buNone/>
            </a:pPr>
            <a:endParaRPr lang="en-US" dirty="0">
              <a:solidFill>
                <a:srgbClr val="000000"/>
              </a:solidFill>
              <a:latin typeface="Arial Narrow" charset="0"/>
            </a:endParaRPr>
          </a:p>
        </p:txBody>
      </p:sp>
      <p:sp>
        <p:nvSpPr>
          <p:cNvPr id="39942" name="Text Box 103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8-11</a:t>
            </a:r>
          </a:p>
        </p:txBody>
      </p:sp>
    </p:spTree>
    <p:extLst>
      <p:ext uri="{BB962C8B-B14F-4D97-AF65-F5344CB8AC3E}">
        <p14:creationId xmlns:p14="http://schemas.microsoft.com/office/powerpoint/2010/main" val="33572599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43" name="Rectangle 11"/>
          <p:cNvSpPr>
            <a:spLocks noGrp="1" noChangeArrowheads="1"/>
          </p:cNvSpPr>
          <p:nvPr>
            <p:ph type="title"/>
          </p:nvPr>
        </p:nvSpPr>
        <p:spPr>
          <a:xfrm>
            <a:off x="228600" y="160338"/>
            <a:ext cx="8307388" cy="519112"/>
          </a:xfrm>
        </p:spPr>
        <p:txBody>
          <a:bodyPr/>
          <a:lstStyle/>
          <a:p>
            <a:pPr eaLnBrk="1" hangingPunct="1">
              <a:defRPr/>
            </a:pPr>
            <a:r>
              <a:rPr lang="en-US" dirty="0"/>
              <a:t>Prepping Specific Food</a:t>
            </a:r>
          </a:p>
        </p:txBody>
      </p:sp>
      <p:sp>
        <p:nvSpPr>
          <p:cNvPr id="479235" name="Rectangle 3"/>
          <p:cNvSpPr>
            <a:spLocks noGrp="1" noChangeArrowheads="1"/>
          </p:cNvSpPr>
          <p:nvPr>
            <p:ph idx="1"/>
          </p:nvPr>
        </p:nvSpPr>
        <p:spPr>
          <a:xfrm>
            <a:off x="457200" y="1168400"/>
            <a:ext cx="5086350" cy="4889500"/>
          </a:xfrm>
        </p:spPr>
        <p:txBody>
          <a:bodyPr/>
          <a:lstStyle/>
          <a:p>
            <a:pPr marL="0" indent="0" eaLnBrk="1" hangingPunct="1">
              <a:lnSpc>
                <a:spcPct val="80000"/>
              </a:lnSpc>
              <a:defRPr/>
            </a:pPr>
            <a:r>
              <a:rPr lang="en-US" dirty="0"/>
              <a:t>When prepping eggs for high-risk populations:</a:t>
            </a:r>
          </a:p>
          <a:p>
            <a:pPr marL="571500" lvl="1" indent="-457200" eaLnBrk="1" hangingPunct="1">
              <a:defRPr/>
            </a:pPr>
            <a:r>
              <a:rPr lang="en-US" dirty="0"/>
              <a:t>Use pasteurized eggs or egg products when serving raw or undercooked dishes</a:t>
            </a:r>
          </a:p>
          <a:p>
            <a:pPr marL="1028700" lvl="2" indent="-342900" eaLnBrk="1" hangingPunct="1">
              <a:defRPr/>
            </a:pPr>
            <a:r>
              <a:rPr lang="en-US" dirty="0"/>
              <a:t>Unpasteurized shell eggs can be used if the dish will be cooked all the way </a:t>
            </a:r>
            <a:r>
              <a:rPr lang="en-US" dirty="0" smtClean="0"/>
              <a:t>through (</a:t>
            </a:r>
            <a:r>
              <a:rPr lang="en-US" dirty="0"/>
              <a:t>i.e., omelets, cakes)</a:t>
            </a:r>
          </a:p>
          <a:p>
            <a:pPr marL="571500" lvl="1" indent="-457200" eaLnBrk="1" hangingPunct="1">
              <a:defRPr/>
            </a:pPr>
            <a:r>
              <a:rPr lang="en-US" dirty="0" smtClean="0"/>
              <a:t>Use </a:t>
            </a:r>
            <a:r>
              <a:rPr lang="en-US" dirty="0"/>
              <a:t>pasteurized shell eggs if eggs will be </a:t>
            </a:r>
            <a:r>
              <a:rPr lang="en-US" dirty="0" smtClean="0"/>
              <a:t>pooled</a:t>
            </a:r>
          </a:p>
          <a:p>
            <a:pPr marL="114300" lvl="1" indent="0" eaLnBrk="1" hangingPunct="1">
              <a:buFont typeface="Wingdings" pitchFamily="2" charset="2"/>
              <a:buNone/>
              <a:defRPr/>
            </a:pPr>
            <a:endParaRPr lang="en-US" dirty="0"/>
          </a:p>
          <a:p>
            <a:pPr marL="571500" lvl="1" indent="-457200" eaLnBrk="1" hangingPunct="1">
              <a:buFont typeface="Wingdings" pitchFamily="2" charset="2"/>
              <a:buNone/>
              <a:defRPr/>
            </a:pPr>
            <a:endParaRPr lang="en-US" dirty="0"/>
          </a:p>
        </p:txBody>
      </p:sp>
      <p:sp>
        <p:nvSpPr>
          <p:cNvPr id="4096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8-12</a:t>
            </a:r>
          </a:p>
        </p:txBody>
      </p:sp>
      <p:pic>
        <p:nvPicPr>
          <p:cNvPr id="242693" name="Picture 6" descr="SS5eESSc07_p0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82416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3900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68" name="Rectangle 16"/>
          <p:cNvSpPr>
            <a:spLocks noGrp="1" noChangeArrowheads="1"/>
          </p:cNvSpPr>
          <p:nvPr>
            <p:ph type="title"/>
          </p:nvPr>
        </p:nvSpPr>
        <p:spPr>
          <a:xfrm>
            <a:off x="228600" y="160338"/>
            <a:ext cx="8307388" cy="519112"/>
          </a:xfrm>
        </p:spPr>
        <p:txBody>
          <a:bodyPr/>
          <a:lstStyle/>
          <a:p>
            <a:pPr eaLnBrk="1" hangingPunct="1">
              <a:defRPr/>
            </a:pPr>
            <a:r>
              <a:rPr lang="en-US" dirty="0"/>
              <a:t>Prepping Specific Food</a:t>
            </a:r>
          </a:p>
        </p:txBody>
      </p:sp>
      <p:sp>
        <p:nvSpPr>
          <p:cNvPr id="1277954" name="Rectangle 2"/>
          <p:cNvSpPr>
            <a:spLocks noGrp="1" noChangeArrowheads="1"/>
          </p:cNvSpPr>
          <p:nvPr>
            <p:ph idx="1"/>
          </p:nvPr>
        </p:nvSpPr>
        <p:spPr>
          <a:xfrm>
            <a:off x="469900" y="1168400"/>
            <a:ext cx="5016500" cy="5503863"/>
          </a:xfrm>
        </p:spPr>
        <p:txBody>
          <a:bodyPr/>
          <a:lstStyle/>
          <a:p>
            <a:pPr marL="0" indent="0" eaLnBrk="1" hangingPunct="1">
              <a:defRPr/>
            </a:pPr>
            <a:r>
              <a:rPr lang="en-US" dirty="0"/>
              <a:t>When prepping breaded or battered food:</a:t>
            </a:r>
            <a:endParaRPr lang="en-US" i="1" dirty="0">
              <a:solidFill>
                <a:srgbClr val="000000"/>
              </a:solidFill>
            </a:endParaRPr>
          </a:p>
          <a:p>
            <a:pPr marL="571500" lvl="1" indent="-457200" eaLnBrk="1" hangingPunct="1">
              <a:defRPr/>
            </a:pPr>
            <a:r>
              <a:rPr lang="en-US" dirty="0">
                <a:solidFill>
                  <a:srgbClr val="000000"/>
                </a:solidFill>
              </a:rPr>
              <a:t>Prep batter in small </a:t>
            </a:r>
            <a:r>
              <a:rPr lang="en-US" dirty="0" smtClean="0">
                <a:solidFill>
                  <a:srgbClr val="000000"/>
                </a:solidFill>
              </a:rPr>
              <a:t>batches</a:t>
            </a:r>
          </a:p>
          <a:p>
            <a:pPr marL="571500" lvl="1" indent="-457200" eaLnBrk="1" hangingPunct="1">
              <a:defRPr/>
            </a:pPr>
            <a:r>
              <a:rPr lang="en-US" dirty="0" smtClean="0">
                <a:solidFill>
                  <a:srgbClr val="000000"/>
                </a:solidFill>
              </a:rPr>
              <a:t>Store unused batter as quickly as possible</a:t>
            </a:r>
            <a:endParaRPr lang="en-US" dirty="0">
              <a:solidFill>
                <a:srgbClr val="000000"/>
              </a:solidFill>
            </a:endParaRPr>
          </a:p>
          <a:p>
            <a:pPr marL="571500" lvl="1" indent="-457200" eaLnBrk="1" hangingPunct="1">
              <a:defRPr/>
            </a:pPr>
            <a:r>
              <a:rPr lang="en-US" dirty="0">
                <a:solidFill>
                  <a:srgbClr val="000000"/>
                </a:solidFill>
              </a:rPr>
              <a:t>Throw out unused batter or breading after a set amount of time</a:t>
            </a:r>
          </a:p>
          <a:p>
            <a:pPr marL="571500" lvl="1" indent="-457200" eaLnBrk="1" hangingPunct="1">
              <a:defRPr/>
            </a:pPr>
            <a:r>
              <a:rPr lang="en-US" dirty="0" smtClean="0">
                <a:solidFill>
                  <a:srgbClr val="000000"/>
                </a:solidFill>
              </a:rPr>
              <a:t>Do not overload fryer baskets; </a:t>
            </a:r>
            <a:r>
              <a:rPr lang="en-US" dirty="0">
                <a:solidFill>
                  <a:srgbClr val="000000"/>
                </a:solidFill>
              </a:rPr>
              <a:t>m</a:t>
            </a:r>
            <a:r>
              <a:rPr lang="en-US" dirty="0" smtClean="0">
                <a:solidFill>
                  <a:srgbClr val="000000"/>
                </a:solidFill>
              </a:rPr>
              <a:t>ake sure items are cooked all of the way through</a:t>
            </a:r>
            <a:endParaRPr lang="en-US" dirty="0">
              <a:solidFill>
                <a:srgbClr val="000000"/>
              </a:solidFill>
            </a:endParaRPr>
          </a:p>
        </p:txBody>
      </p:sp>
      <p:pic>
        <p:nvPicPr>
          <p:cNvPr id="243716" name="Picture 13" descr="SS5eESSc07_p03_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1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8-13</a:t>
            </a:r>
          </a:p>
        </p:txBody>
      </p:sp>
    </p:spTree>
    <p:extLst>
      <p:ext uri="{BB962C8B-B14F-4D97-AF65-F5344CB8AC3E}">
        <p14:creationId xmlns:p14="http://schemas.microsoft.com/office/powerpoint/2010/main" val="38273002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41" name="Rectangle 13"/>
          <p:cNvSpPr>
            <a:spLocks noGrp="1" noChangeArrowheads="1"/>
          </p:cNvSpPr>
          <p:nvPr>
            <p:ph type="title"/>
          </p:nvPr>
        </p:nvSpPr>
        <p:spPr>
          <a:xfrm>
            <a:off x="228600" y="160338"/>
            <a:ext cx="8307388" cy="519112"/>
          </a:xfrm>
        </p:spPr>
        <p:txBody>
          <a:bodyPr/>
          <a:lstStyle/>
          <a:p>
            <a:pPr eaLnBrk="1" hangingPunct="1">
              <a:defRPr/>
            </a:pPr>
            <a:r>
              <a:rPr lang="en-US" dirty="0"/>
              <a:t>Prepping Specific Food</a:t>
            </a:r>
          </a:p>
        </p:txBody>
      </p:sp>
      <p:sp>
        <p:nvSpPr>
          <p:cNvPr id="1020931" name="Rectangle 3"/>
          <p:cNvSpPr>
            <a:spLocks noGrp="1" noChangeArrowheads="1"/>
          </p:cNvSpPr>
          <p:nvPr>
            <p:ph idx="1"/>
          </p:nvPr>
        </p:nvSpPr>
        <p:spPr>
          <a:xfrm>
            <a:off x="457200" y="1131888"/>
            <a:ext cx="4906963" cy="4983162"/>
          </a:xfrm>
        </p:spPr>
        <p:txBody>
          <a:bodyPr/>
          <a:lstStyle/>
          <a:p>
            <a:pPr marL="0" indent="0" eaLnBrk="1" hangingPunct="1">
              <a:defRPr/>
            </a:pPr>
            <a:r>
              <a:rPr lang="en-US" dirty="0"/>
              <a:t>To package fresh juice for later sale:</a:t>
            </a:r>
          </a:p>
          <a:p>
            <a:pPr marL="576263" lvl="1" indent="-455613" eaLnBrk="1" hangingPunct="1">
              <a:defRPr/>
            </a:pPr>
            <a:r>
              <a:rPr lang="en-US" dirty="0"/>
              <a:t>The juice must be treated </a:t>
            </a:r>
            <a:br>
              <a:rPr lang="en-US" dirty="0"/>
            </a:br>
            <a:r>
              <a:rPr lang="en-US" dirty="0"/>
              <a:t>(e.g., pasteurized) according </a:t>
            </a:r>
            <a:br>
              <a:rPr lang="en-US" dirty="0"/>
            </a:br>
            <a:r>
              <a:rPr lang="en-US" dirty="0"/>
              <a:t>to an approved HACCP plan</a:t>
            </a:r>
          </a:p>
          <a:p>
            <a:pPr marL="576263" lvl="1" indent="-455613" eaLnBrk="1" hangingPunct="1">
              <a:defRPr/>
            </a:pPr>
            <a:r>
              <a:rPr lang="en-US" dirty="0"/>
              <a:t>As an alternative, the juice must be labeled as specified by federal </a:t>
            </a:r>
            <a:r>
              <a:rPr lang="en-US" dirty="0" smtClean="0"/>
              <a:t>regulation                </a:t>
            </a:r>
            <a:endParaRPr lang="en-US" dirty="0"/>
          </a:p>
          <a:p>
            <a:pPr marL="0" indent="0" eaLnBrk="1" hangingPunct="1">
              <a:defRPr/>
            </a:pPr>
            <a:r>
              <a:rPr lang="en-US" dirty="0" smtClean="0"/>
              <a:t>  </a:t>
            </a:r>
            <a:endParaRPr lang="en-US" dirty="0"/>
          </a:p>
        </p:txBody>
      </p:sp>
      <p:pic>
        <p:nvPicPr>
          <p:cNvPr id="244740" name="Picture 4" descr="ess07_0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8-14</a:t>
            </a:r>
          </a:p>
        </p:txBody>
      </p:sp>
    </p:spTree>
    <p:extLst>
      <p:ext uri="{BB962C8B-B14F-4D97-AF65-F5344CB8AC3E}">
        <p14:creationId xmlns:p14="http://schemas.microsoft.com/office/powerpoint/2010/main" val="38621699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13"/>
          <p:cNvSpPr>
            <a:spLocks noGrp="1" noChangeArrowheads="1"/>
          </p:cNvSpPr>
          <p:nvPr>
            <p:ph type="title"/>
          </p:nvPr>
        </p:nvSpPr>
        <p:spPr>
          <a:xfrm>
            <a:off x="393700" y="158750"/>
            <a:ext cx="8307388" cy="519113"/>
          </a:xfrm>
        </p:spPr>
        <p:txBody>
          <a:bodyPr/>
          <a:lstStyle/>
          <a:p>
            <a:pPr eaLnBrk="1" hangingPunct="1">
              <a:defRPr/>
            </a:pPr>
            <a:r>
              <a:rPr lang="en-US" dirty="0">
                <a:cs typeface="+mj-cs"/>
              </a:rPr>
              <a:t>Prepping Specific Food</a:t>
            </a:r>
          </a:p>
        </p:txBody>
      </p:sp>
      <p:sp>
        <p:nvSpPr>
          <p:cNvPr id="158722" name="Rectangle 3"/>
          <p:cNvSpPr>
            <a:spLocks noGrp="1" noChangeArrowheads="1"/>
          </p:cNvSpPr>
          <p:nvPr>
            <p:ph idx="1"/>
          </p:nvPr>
        </p:nvSpPr>
        <p:spPr>
          <a:xfrm>
            <a:off x="393700" y="1143000"/>
            <a:ext cx="5029200" cy="4983163"/>
          </a:xfrm>
        </p:spPr>
        <p:txBody>
          <a:bodyPr/>
          <a:lstStyle/>
          <a:p>
            <a:pPr marL="0" indent="0" eaLnBrk="1" hangingPunct="1">
              <a:tabLst>
                <a:tab pos="571500" algn="l"/>
              </a:tabLst>
              <a:defRPr/>
            </a:pPr>
            <a:r>
              <a:rPr lang="en-US" dirty="0">
                <a:cs typeface="+mn-cs"/>
              </a:rPr>
              <a:t>Produce:</a:t>
            </a:r>
          </a:p>
          <a:p>
            <a:pPr marL="347472" lvl="1" indent="-347472" eaLnBrk="1" hangingPunct="1">
              <a:tabLst>
                <a:tab pos="571500" algn="l"/>
              </a:tabLst>
              <a:defRPr/>
            </a:pPr>
            <a:r>
              <a:rPr lang="en-US" dirty="0"/>
              <a:t>Make sure produce does not touch surfaces exposed to raw meat, seafood, or </a:t>
            </a:r>
            <a:r>
              <a:rPr lang="en-US" dirty="0" smtClean="0"/>
              <a:t>poultry</a:t>
            </a:r>
            <a:endParaRPr lang="en-US" dirty="0"/>
          </a:p>
          <a:p>
            <a:pPr marL="347472" lvl="1" indent="-347472" eaLnBrk="1" hangingPunct="1">
              <a:tabLst>
                <a:tab pos="571500" algn="l"/>
              </a:tabLst>
              <a:defRPr/>
            </a:pPr>
            <a:r>
              <a:rPr lang="en-US" dirty="0"/>
              <a:t>Wash it thoroughly under running water </a:t>
            </a:r>
            <a:r>
              <a:rPr lang="en-US" dirty="0" smtClean="0"/>
              <a:t>before</a:t>
            </a:r>
            <a:endParaRPr lang="en-US" dirty="0"/>
          </a:p>
          <a:p>
            <a:pPr marL="694944" lvl="2" indent="-347472" eaLnBrk="1" hangingPunct="1">
              <a:tabLst>
                <a:tab pos="571500" algn="l"/>
              </a:tabLst>
              <a:defRPr/>
            </a:pPr>
            <a:r>
              <a:rPr lang="en-US" dirty="0"/>
              <a:t>Cutting</a:t>
            </a:r>
          </a:p>
          <a:p>
            <a:pPr marL="694944" lvl="2" indent="-347472" eaLnBrk="1" hangingPunct="1">
              <a:tabLst>
                <a:tab pos="571500" algn="l"/>
              </a:tabLst>
              <a:defRPr/>
            </a:pPr>
            <a:r>
              <a:rPr lang="en-US" dirty="0"/>
              <a:t>Cooking</a:t>
            </a:r>
          </a:p>
          <a:p>
            <a:pPr marL="694944" lvl="2" indent="-347472" eaLnBrk="1" hangingPunct="1">
              <a:tabLst>
                <a:tab pos="571500" algn="l"/>
              </a:tabLst>
              <a:defRPr/>
            </a:pPr>
            <a:r>
              <a:rPr lang="en-US" dirty="0"/>
              <a:t>Combining with other ingredients</a:t>
            </a:r>
          </a:p>
          <a:p>
            <a:pPr marL="571500" lvl="1" indent="-457200" eaLnBrk="1" hangingPunct="1">
              <a:tabLst>
                <a:tab pos="571500" algn="l"/>
              </a:tabLst>
              <a:defRPr/>
            </a:pPr>
            <a:endParaRPr lang="en-US" dirty="0"/>
          </a:p>
        </p:txBody>
      </p:sp>
      <p:sp>
        <p:nvSpPr>
          <p:cNvPr id="15872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8-15</a:t>
            </a:r>
          </a:p>
        </p:txBody>
      </p:sp>
      <p:pic>
        <p:nvPicPr>
          <p:cNvPr id="245765" name="Picture 1" descr="6e_c06_08.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11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9"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Prepping Specific Food</a:t>
            </a:r>
          </a:p>
        </p:txBody>
      </p:sp>
      <p:sp>
        <p:nvSpPr>
          <p:cNvPr id="159746" name="Rectangle 2"/>
          <p:cNvSpPr>
            <a:spLocks noGrp="1" noChangeArrowheads="1"/>
          </p:cNvSpPr>
          <p:nvPr>
            <p:ph idx="1"/>
          </p:nvPr>
        </p:nvSpPr>
        <p:spPr>
          <a:xfrm>
            <a:off x="393700" y="1143000"/>
            <a:ext cx="5143500" cy="4983163"/>
          </a:xfrm>
        </p:spPr>
        <p:txBody>
          <a:bodyPr/>
          <a:lstStyle/>
          <a:p>
            <a:pPr marL="0" indent="0" eaLnBrk="1" hangingPunct="1">
              <a:defRPr/>
            </a:pPr>
            <a:r>
              <a:rPr lang="en-US" dirty="0">
                <a:cs typeface="+mn-cs"/>
              </a:rPr>
              <a:t>Produce: </a:t>
            </a:r>
            <a:endParaRPr lang="en-US" sz="2000" i="1" dirty="0">
              <a:cs typeface="+mn-cs"/>
            </a:endParaRPr>
          </a:p>
          <a:p>
            <a:pPr marL="347472" lvl="1" indent="-347472" eaLnBrk="1" hangingPunct="1">
              <a:defRPr/>
            </a:pPr>
            <a:r>
              <a:rPr lang="en-US" dirty="0"/>
              <a:t>Produce can be washed in water containing ozone to sanitize it</a:t>
            </a:r>
          </a:p>
          <a:p>
            <a:pPr marL="694944" lvl="2" indent="-347472" eaLnBrk="1" hangingPunct="1">
              <a:defRPr/>
            </a:pPr>
            <a:r>
              <a:rPr lang="en-US" dirty="0"/>
              <a:t>Check with your local regulatory authority </a:t>
            </a:r>
          </a:p>
          <a:p>
            <a:pPr marL="347472" lvl="1" indent="-347472" eaLnBrk="1" hangingPunct="1">
              <a:defRPr/>
            </a:pPr>
            <a:r>
              <a:rPr lang="en-US" dirty="0"/>
              <a:t>When soaking or storing produce in standing water or an ice-water slurry, do </a:t>
            </a:r>
            <a:r>
              <a:rPr lang="en-US" dirty="0" smtClean="0">
                <a:solidFill>
                  <a:schemeClr val="accent2"/>
                </a:solidFill>
              </a:rPr>
              <a:t>NOT</a:t>
            </a:r>
            <a:r>
              <a:rPr lang="en-US" dirty="0" smtClean="0"/>
              <a:t> mix</a:t>
            </a:r>
            <a:endParaRPr lang="en-US" dirty="0"/>
          </a:p>
          <a:p>
            <a:pPr marL="694944" lvl="2" indent="-347472" eaLnBrk="1" hangingPunct="1">
              <a:defRPr/>
            </a:pPr>
            <a:r>
              <a:rPr lang="en-US" dirty="0"/>
              <a:t>Different items</a:t>
            </a:r>
          </a:p>
          <a:p>
            <a:pPr marL="694944" lvl="2" indent="-347472" eaLnBrk="1" hangingPunct="1">
              <a:defRPr/>
            </a:pPr>
            <a:r>
              <a:rPr lang="en-US" dirty="0"/>
              <a:t>Multiple batches of the same item</a:t>
            </a:r>
          </a:p>
          <a:p>
            <a:pPr marL="1028700" lvl="2" indent="-342900" eaLnBrk="1" hangingPunct="1">
              <a:defRPr/>
            </a:pPr>
            <a:endParaRPr lang="en-US" dirty="0"/>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8-16</a:t>
            </a:r>
          </a:p>
        </p:txBody>
      </p:sp>
      <p:pic>
        <p:nvPicPr>
          <p:cNvPr id="246789" name="Picture 1" descr="6e_c06_04_separatinggreens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2979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13"/>
          <p:cNvSpPr>
            <a:spLocks noGrp="1" noChangeArrowheads="1"/>
          </p:cNvSpPr>
          <p:nvPr>
            <p:ph type="title"/>
          </p:nvPr>
        </p:nvSpPr>
        <p:spPr>
          <a:xfrm>
            <a:off x="393700" y="158750"/>
            <a:ext cx="8307388" cy="519113"/>
          </a:xfrm>
        </p:spPr>
        <p:txBody>
          <a:bodyPr/>
          <a:lstStyle/>
          <a:p>
            <a:pPr eaLnBrk="1" hangingPunct="1">
              <a:defRPr/>
            </a:pPr>
            <a:r>
              <a:rPr lang="en-US" dirty="0">
                <a:cs typeface="+mj-cs"/>
              </a:rPr>
              <a:t>Prepping Specific Food</a:t>
            </a:r>
          </a:p>
        </p:txBody>
      </p:sp>
      <p:sp>
        <p:nvSpPr>
          <p:cNvPr id="160770" name="Rectangle 3"/>
          <p:cNvSpPr>
            <a:spLocks noGrp="1" noChangeArrowheads="1"/>
          </p:cNvSpPr>
          <p:nvPr>
            <p:ph idx="1"/>
          </p:nvPr>
        </p:nvSpPr>
        <p:spPr>
          <a:xfrm>
            <a:off x="393700" y="1143000"/>
            <a:ext cx="5029200" cy="4983163"/>
          </a:xfrm>
        </p:spPr>
        <p:txBody>
          <a:bodyPr/>
          <a:lstStyle/>
          <a:p>
            <a:pPr marL="0" indent="0" eaLnBrk="1" hangingPunct="1">
              <a:tabLst>
                <a:tab pos="571500" algn="l"/>
              </a:tabLst>
            </a:pPr>
            <a:r>
              <a:rPr lang="en-US" dirty="0">
                <a:latin typeface="Arial Narrow" charset="0"/>
              </a:rPr>
              <a:t>Produce: </a:t>
            </a:r>
            <a:endParaRPr lang="en-US" sz="1800" dirty="0">
              <a:latin typeface="Arial Narrow" charset="0"/>
            </a:endParaRPr>
          </a:p>
          <a:p>
            <a:pPr lvl="1" eaLnBrk="1" hangingPunct="1">
              <a:tabLst>
                <a:tab pos="571500" algn="l"/>
              </a:tabLst>
            </a:pPr>
            <a:r>
              <a:rPr lang="en-US" dirty="0">
                <a:latin typeface="Arial Narrow" charset="0"/>
              </a:rPr>
              <a:t>Refrigerate and hold sliced melons, </a:t>
            </a:r>
            <a:br>
              <a:rPr lang="en-US" dirty="0">
                <a:latin typeface="Arial Narrow" charset="0"/>
              </a:rPr>
            </a:br>
            <a:r>
              <a:rPr lang="en-US" dirty="0">
                <a:latin typeface="Arial Narrow" charset="0"/>
              </a:rPr>
              <a:t>cut tomatoes, and cut leafy greens at </a:t>
            </a:r>
            <a:br>
              <a:rPr lang="en-US" dirty="0">
                <a:latin typeface="Arial Narrow" charset="0"/>
              </a:rPr>
            </a:br>
            <a:r>
              <a:rPr lang="en-US" dirty="0" smtClean="0">
                <a:latin typeface="Arial Narrow" charset="0"/>
              </a:rPr>
              <a:t>41</a:t>
            </a:r>
            <a:r>
              <a:rPr lang="en-US" dirty="0" smtClean="0">
                <a:latin typeface="Courier New" charset="0"/>
                <a:ea typeface="ヒラギノ角ゴ Pro W3" charset="0"/>
                <a:cs typeface="Courier New" charset="0"/>
              </a:rPr>
              <a:t>˚</a:t>
            </a:r>
            <a:r>
              <a:rPr lang="en-US" dirty="0" smtClean="0">
                <a:latin typeface="Arial Narrow" charset="0"/>
              </a:rPr>
              <a:t>F </a:t>
            </a:r>
            <a:r>
              <a:rPr lang="en-US" dirty="0">
                <a:latin typeface="Arial Narrow" charset="0"/>
              </a:rPr>
              <a:t>(</a:t>
            </a:r>
            <a:r>
              <a:rPr lang="en-US" dirty="0" smtClean="0">
                <a:latin typeface="Arial Narrow" charset="0"/>
              </a:rPr>
              <a:t>5</a:t>
            </a:r>
            <a:r>
              <a:rPr lang="en-US" dirty="0" smtClean="0">
                <a:latin typeface="Courier New" charset="0"/>
                <a:ea typeface="ヒラギノ角ゴ Pro W3" charset="0"/>
                <a:cs typeface="Courier New" charset="0"/>
              </a:rPr>
              <a:t>˚</a:t>
            </a:r>
            <a:r>
              <a:rPr lang="en-US" dirty="0" smtClean="0">
                <a:latin typeface="Arial Narrow" charset="0"/>
              </a:rPr>
              <a:t>C</a:t>
            </a:r>
            <a:r>
              <a:rPr lang="en-US" dirty="0">
                <a:latin typeface="Arial Narrow" charset="0"/>
              </a:rPr>
              <a:t>) or lower</a:t>
            </a:r>
          </a:p>
          <a:p>
            <a:pPr lvl="1" eaLnBrk="1" hangingPunct="1">
              <a:tabLst>
                <a:tab pos="571500" algn="l"/>
              </a:tabLst>
            </a:pPr>
            <a:r>
              <a:rPr lang="en-US" dirty="0">
                <a:latin typeface="Arial Narrow" charset="0"/>
              </a:rPr>
              <a:t>Do </a:t>
            </a:r>
            <a:r>
              <a:rPr lang="en-US" dirty="0">
                <a:solidFill>
                  <a:srgbClr val="FF0000"/>
                </a:solidFill>
                <a:latin typeface="Arial Narrow" charset="0"/>
              </a:rPr>
              <a:t>NOT</a:t>
            </a:r>
            <a:r>
              <a:rPr lang="en-US" dirty="0">
                <a:latin typeface="Arial Narrow" charset="0"/>
              </a:rPr>
              <a:t> serve raw seed sprouts if primarily serving a high-risk population</a:t>
            </a:r>
          </a:p>
          <a:p>
            <a:pPr lvl="1" eaLnBrk="1" hangingPunct="1">
              <a:tabLst>
                <a:tab pos="571500" algn="l"/>
              </a:tabLst>
            </a:pPr>
            <a:endParaRPr lang="en-US" dirty="0">
              <a:latin typeface="Arial Narrow" charset="0"/>
            </a:endParaRPr>
          </a:p>
        </p:txBody>
      </p:sp>
      <p:sp>
        <p:nvSpPr>
          <p:cNvPr id="160771"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8-17</a:t>
            </a:r>
          </a:p>
        </p:txBody>
      </p:sp>
      <p:pic>
        <p:nvPicPr>
          <p:cNvPr id="247813" name="Picture 5" descr="6e_c06_08.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1184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13"/>
          <p:cNvSpPr>
            <a:spLocks noGrp="1" noChangeArrowheads="1"/>
          </p:cNvSpPr>
          <p:nvPr>
            <p:ph type="title"/>
          </p:nvPr>
        </p:nvSpPr>
        <p:spPr>
          <a:xfrm>
            <a:off x="393700" y="158750"/>
            <a:ext cx="8307388" cy="519113"/>
          </a:xfrm>
        </p:spPr>
        <p:txBody>
          <a:bodyPr/>
          <a:lstStyle/>
          <a:p>
            <a:pPr eaLnBrk="1" hangingPunct="1">
              <a:defRPr/>
            </a:pPr>
            <a:r>
              <a:rPr lang="en-US" dirty="0">
                <a:cs typeface="+mj-cs"/>
              </a:rPr>
              <a:t>Prepping Specific Food</a:t>
            </a:r>
          </a:p>
        </p:txBody>
      </p:sp>
      <p:sp>
        <p:nvSpPr>
          <p:cNvPr id="164866" name="Rectangle 3"/>
          <p:cNvSpPr>
            <a:spLocks noGrp="1" noChangeArrowheads="1"/>
          </p:cNvSpPr>
          <p:nvPr>
            <p:ph idx="1"/>
          </p:nvPr>
        </p:nvSpPr>
        <p:spPr>
          <a:xfrm>
            <a:off x="393700" y="1143000"/>
            <a:ext cx="5548313" cy="3632200"/>
          </a:xfrm>
        </p:spPr>
        <p:txBody>
          <a:bodyPr/>
          <a:lstStyle/>
          <a:p>
            <a:pPr marL="0" indent="0" eaLnBrk="1" hangingPunct="1">
              <a:defRPr/>
            </a:pPr>
            <a:r>
              <a:rPr lang="en-US" dirty="0">
                <a:cs typeface="+mn-cs"/>
              </a:rPr>
              <a:t>Ice</a:t>
            </a:r>
            <a:r>
              <a:rPr lang="en-US" dirty="0" smtClean="0">
                <a:cs typeface="+mn-cs"/>
              </a:rPr>
              <a:t>: </a:t>
            </a:r>
            <a:endParaRPr lang="en-US" dirty="0">
              <a:cs typeface="+mn-cs"/>
            </a:endParaRPr>
          </a:p>
          <a:p>
            <a:pPr marL="347472" lvl="1" indent="-347472" eaLnBrk="1" hangingPunct="1">
              <a:defRPr/>
            </a:pPr>
            <a:r>
              <a:rPr lang="en-US" dirty="0" smtClean="0">
                <a:solidFill>
                  <a:schemeClr val="accent2"/>
                </a:solidFill>
              </a:rPr>
              <a:t>NEVER</a:t>
            </a:r>
            <a:r>
              <a:rPr lang="en-US" dirty="0" smtClean="0"/>
              <a:t> </a:t>
            </a:r>
            <a:r>
              <a:rPr lang="en-US" dirty="0"/>
              <a:t>use ice as an ingredient if it was used to keep food </a:t>
            </a:r>
            <a:r>
              <a:rPr lang="en-US" dirty="0" smtClean="0"/>
              <a:t>cold</a:t>
            </a:r>
            <a:endParaRPr lang="en-US" dirty="0"/>
          </a:p>
          <a:p>
            <a:pPr marL="347472" lvl="1" indent="-347472" eaLnBrk="1" hangingPunct="1">
              <a:defRPr/>
            </a:pPr>
            <a:r>
              <a:rPr lang="en-US" dirty="0"/>
              <a:t>Transfer ice using clean and sanitized containers and </a:t>
            </a:r>
            <a:r>
              <a:rPr lang="en-US" dirty="0" smtClean="0"/>
              <a:t>scoops</a:t>
            </a:r>
            <a:endParaRPr lang="en-US" dirty="0"/>
          </a:p>
          <a:p>
            <a:pPr marL="347472" lvl="1" indent="-347472" eaLnBrk="1" hangingPunct="1">
              <a:defRPr/>
            </a:pPr>
            <a:r>
              <a:rPr lang="en-US" dirty="0">
                <a:solidFill>
                  <a:schemeClr val="accent2"/>
                </a:solidFill>
              </a:rPr>
              <a:t>NEVER</a:t>
            </a:r>
            <a:r>
              <a:rPr lang="en-US" dirty="0" smtClean="0"/>
              <a:t> transfer </a:t>
            </a:r>
            <a:r>
              <a:rPr lang="en-US" dirty="0"/>
              <a:t>ice in containers that held </a:t>
            </a:r>
            <a:r>
              <a:rPr lang="en-US" dirty="0" smtClean="0"/>
              <a:t>chemicals </a:t>
            </a:r>
            <a:r>
              <a:rPr lang="en-US" dirty="0"/>
              <a:t>or raw meat, seafood, or </a:t>
            </a:r>
            <a:r>
              <a:rPr lang="en-US" dirty="0" smtClean="0"/>
              <a:t>poultry</a:t>
            </a:r>
            <a:endParaRPr lang="en-US" dirty="0"/>
          </a:p>
          <a:p>
            <a:pPr marL="0" indent="0" eaLnBrk="1" hangingPunct="1">
              <a:defRPr/>
            </a:pPr>
            <a:r>
              <a:rPr lang="en-US" dirty="0" smtClean="0">
                <a:cs typeface="+mn-cs"/>
              </a:rPr>
              <a:t>  </a:t>
            </a:r>
            <a:endParaRPr lang="en-US" dirty="0">
              <a:cs typeface="+mn-cs"/>
            </a:endParaRPr>
          </a:p>
          <a:p>
            <a:pPr marL="571500" lvl="1" indent="-457200" eaLnBrk="1" hangingPunct="1">
              <a:defRPr/>
            </a:pPr>
            <a:endParaRPr lang="en-US" dirty="0"/>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8-18</a:t>
            </a:r>
          </a:p>
        </p:txBody>
      </p:sp>
      <p:pic>
        <p:nvPicPr>
          <p:cNvPr id="248837" name="Picture 1" descr="6E_c06_05_IceScoo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0511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3" name="Rectangle 9"/>
          <p:cNvSpPr>
            <a:spLocks noGrp="1" noChangeArrowheads="1"/>
          </p:cNvSpPr>
          <p:nvPr>
            <p:ph type="title"/>
          </p:nvPr>
        </p:nvSpPr>
        <p:spPr>
          <a:xfrm>
            <a:off x="393700" y="158750"/>
            <a:ext cx="8307388" cy="519113"/>
          </a:xfrm>
        </p:spPr>
        <p:txBody>
          <a:bodyPr/>
          <a:lstStyle/>
          <a:p>
            <a:pPr eaLnBrk="1" hangingPunct="1">
              <a:defRPr/>
            </a:pPr>
            <a:r>
              <a:rPr lang="en-US" dirty="0">
                <a:cs typeface="+mj-cs"/>
              </a:rPr>
              <a:t>Prepping Specific Food</a:t>
            </a:r>
          </a:p>
        </p:txBody>
      </p:sp>
      <p:sp>
        <p:nvSpPr>
          <p:cNvPr id="165890" name="Rectangle 2"/>
          <p:cNvSpPr>
            <a:spLocks noGrp="1" noChangeArrowheads="1"/>
          </p:cNvSpPr>
          <p:nvPr>
            <p:ph idx="1"/>
          </p:nvPr>
        </p:nvSpPr>
        <p:spPr>
          <a:xfrm>
            <a:off x="393700" y="1143000"/>
            <a:ext cx="4906963" cy="2827338"/>
          </a:xfrm>
        </p:spPr>
        <p:txBody>
          <a:bodyPr/>
          <a:lstStyle/>
          <a:p>
            <a:pPr marL="0" indent="0" eaLnBrk="1" hangingPunct="1">
              <a:defRPr/>
            </a:pPr>
            <a:r>
              <a:rPr lang="en-US" dirty="0">
                <a:cs typeface="+mn-cs"/>
              </a:rPr>
              <a:t>Ice: </a:t>
            </a:r>
          </a:p>
          <a:p>
            <a:pPr marL="571500" lvl="1" indent="-457200" eaLnBrk="1" hangingPunct="1">
              <a:defRPr/>
            </a:pPr>
            <a:r>
              <a:rPr lang="en-US" dirty="0"/>
              <a:t>Store ice scoops outside ice machines in a clean, protected location</a:t>
            </a:r>
          </a:p>
          <a:p>
            <a:pPr marL="571500" lvl="1" indent="-457200" eaLnBrk="1" hangingPunct="1">
              <a:defRPr/>
            </a:pPr>
            <a:r>
              <a:rPr lang="en-US" dirty="0" smtClean="0">
                <a:solidFill>
                  <a:schemeClr val="accent2"/>
                </a:solidFill>
              </a:rPr>
              <a:t>NEVER</a:t>
            </a:r>
            <a:r>
              <a:rPr lang="en-US" dirty="0" smtClean="0"/>
              <a:t> </a:t>
            </a:r>
            <a:r>
              <a:rPr lang="en-US" dirty="0"/>
              <a:t>use a glass to scoop ice or touch ice with hands</a:t>
            </a:r>
          </a:p>
          <a:p>
            <a:pPr marL="0" indent="0" eaLnBrk="1" hangingPunct="1">
              <a:defRPr/>
            </a:pPr>
            <a:r>
              <a:rPr lang="en-US" dirty="0" smtClean="0">
                <a:cs typeface="+mn-cs"/>
              </a:rPr>
              <a:t>  </a:t>
            </a:r>
            <a:endParaRPr lang="en-US" dirty="0">
              <a:cs typeface="+mn-cs"/>
            </a:endParaRPr>
          </a:p>
          <a:p>
            <a:pPr marL="571500" lvl="1" indent="-457200" eaLnBrk="1" hangingPunct="1">
              <a:defRPr/>
            </a:pPr>
            <a:endParaRPr lang="en-US" dirty="0"/>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8-19</a:t>
            </a:r>
          </a:p>
        </p:txBody>
      </p:sp>
      <p:pic>
        <p:nvPicPr>
          <p:cNvPr id="249861" name="Picture 5" descr="6E_c06_05_IceScoo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4960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8" name="Rectangle 10"/>
          <p:cNvSpPr>
            <a:spLocks noGrp="1" noChangeArrowheads="1"/>
          </p:cNvSpPr>
          <p:nvPr>
            <p:ph type="title"/>
          </p:nvPr>
        </p:nvSpPr>
        <p:spPr>
          <a:xfrm>
            <a:off x="393700" y="158750"/>
            <a:ext cx="8307388" cy="523875"/>
          </a:xfrm>
        </p:spPr>
        <p:txBody>
          <a:bodyPr/>
          <a:lstStyle/>
          <a:p>
            <a:pPr eaLnBrk="1" hangingPunct="1">
              <a:defRPr/>
            </a:pPr>
            <a:r>
              <a:rPr lang="en-US" dirty="0">
                <a:cs typeface="+mj-cs"/>
              </a:rPr>
              <a:t>Preparation Practices That Have Special Requirements</a:t>
            </a:r>
          </a:p>
        </p:txBody>
      </p:sp>
      <p:sp>
        <p:nvSpPr>
          <p:cNvPr id="166914" name="Rectangle 3"/>
          <p:cNvSpPr>
            <a:spLocks noGrp="1" noChangeArrowheads="1"/>
          </p:cNvSpPr>
          <p:nvPr>
            <p:ph idx="1"/>
          </p:nvPr>
        </p:nvSpPr>
        <p:spPr>
          <a:xfrm>
            <a:off x="393700" y="1143000"/>
            <a:ext cx="5549900" cy="5268913"/>
          </a:xfrm>
        </p:spPr>
        <p:txBody>
          <a:bodyPr/>
          <a:lstStyle/>
          <a:p>
            <a:pPr marL="0" indent="0" eaLnBrk="1" hangingPunct="1">
              <a:defRPr/>
            </a:pPr>
            <a:r>
              <a:rPr lang="en-US" dirty="0">
                <a:cs typeface="+mn-cs"/>
              </a:rPr>
              <a:t>You need a variance if prepping food in these ways:</a:t>
            </a:r>
          </a:p>
          <a:p>
            <a:pPr marL="347472" lvl="1" indent="-347472" eaLnBrk="1" hangingPunct="1">
              <a:defRPr/>
            </a:pPr>
            <a:r>
              <a:rPr lang="en-US" dirty="0"/>
              <a:t>Packaging fresh juice on-site for sale at a later time, unless the juice has a warning </a:t>
            </a:r>
            <a:r>
              <a:rPr lang="en-US" dirty="0" smtClean="0"/>
              <a:t>label</a:t>
            </a:r>
            <a:endParaRPr lang="en-US" dirty="0"/>
          </a:p>
          <a:p>
            <a:pPr marL="347472" lvl="1" indent="-347472" eaLnBrk="1" hangingPunct="1">
              <a:defRPr/>
            </a:pPr>
            <a:r>
              <a:rPr lang="en-US" dirty="0"/>
              <a:t>Smoking food to preserve it but not to </a:t>
            </a:r>
            <a:r>
              <a:rPr lang="en-US" dirty="0" smtClean="0"/>
              <a:t/>
            </a:r>
            <a:br>
              <a:rPr lang="en-US" dirty="0" smtClean="0"/>
            </a:br>
            <a:r>
              <a:rPr lang="en-US" dirty="0" smtClean="0"/>
              <a:t>enhance </a:t>
            </a:r>
            <a:r>
              <a:rPr lang="en-US" dirty="0"/>
              <a:t>flavor</a:t>
            </a:r>
          </a:p>
          <a:p>
            <a:pPr marL="347472" lvl="1" indent="-347472" eaLnBrk="1" hangingPunct="1">
              <a:defRPr/>
            </a:pPr>
            <a:r>
              <a:rPr lang="en-US" dirty="0"/>
              <a:t>Using food additives or components to preserve or alter food so it no longer </a:t>
            </a:r>
            <a:r>
              <a:rPr lang="en-US" dirty="0" smtClean="0"/>
              <a:t>needs </a:t>
            </a:r>
            <a:r>
              <a:rPr lang="en-US" dirty="0"/>
              <a:t>time and temperature control for safety</a:t>
            </a:r>
          </a:p>
          <a:p>
            <a:pPr marL="347472" lvl="1" indent="-347472" eaLnBrk="1" hangingPunct="1">
              <a:defRPr/>
            </a:pPr>
            <a:r>
              <a:rPr lang="en-US" dirty="0"/>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8-20</a:t>
            </a:r>
          </a:p>
        </p:txBody>
      </p:sp>
      <p:pic>
        <p:nvPicPr>
          <p:cNvPr id="250886" name="Picture 1" descr="6e_c06_06_smokeMeat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479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3700" y="155575"/>
            <a:ext cx="8307388" cy="519113"/>
          </a:xfrm>
        </p:spPr>
        <p:txBody>
          <a:bodyPr/>
          <a:lstStyle/>
          <a:p>
            <a:pPr eaLnBrk="1" hangingPunct="1">
              <a:defRPr/>
            </a:pPr>
            <a:r>
              <a:rPr lang="en-US" dirty="0">
                <a:cs typeface="+mj-cs"/>
              </a:rPr>
              <a:t>Hand Antiseptics</a:t>
            </a:r>
          </a:p>
        </p:txBody>
      </p:sp>
      <p:sp>
        <p:nvSpPr>
          <p:cNvPr id="95235" name="Rectangle 3"/>
          <p:cNvSpPr>
            <a:spLocks noGrp="1" noChangeArrowheads="1"/>
          </p:cNvSpPr>
          <p:nvPr>
            <p:ph idx="1"/>
          </p:nvPr>
        </p:nvSpPr>
        <p:spPr>
          <a:xfrm>
            <a:off x="390525" y="1143000"/>
            <a:ext cx="5033963" cy="4983163"/>
          </a:xfrm>
        </p:spPr>
        <p:txBody>
          <a:bodyPr/>
          <a:lstStyle/>
          <a:p>
            <a:pPr eaLnBrk="1" hangingPunct="1">
              <a:defRPr/>
            </a:pPr>
            <a:r>
              <a:rPr lang="en-US" dirty="0">
                <a:cs typeface="+mn-cs"/>
              </a:rPr>
              <a:t>Hand </a:t>
            </a:r>
            <a:r>
              <a:rPr lang="en-US" dirty="0" smtClean="0">
                <a:cs typeface="+mn-cs"/>
              </a:rPr>
              <a:t>antiseptics:</a:t>
            </a:r>
            <a:endParaRPr lang="en-US" dirty="0">
              <a:cs typeface="+mn-cs"/>
            </a:endParaRPr>
          </a:p>
          <a:p>
            <a:pPr marL="347472" lvl="1" indent="-347472" eaLnBrk="1" hangingPunct="1">
              <a:defRPr/>
            </a:pPr>
            <a:r>
              <a:rPr lang="en-US" dirty="0"/>
              <a:t>Liquids or gels used to lower the number </a:t>
            </a:r>
            <a:r>
              <a:rPr lang="en-US" dirty="0" smtClean="0"/>
              <a:t/>
            </a:r>
            <a:br>
              <a:rPr lang="en-US" dirty="0" smtClean="0"/>
            </a:br>
            <a:r>
              <a:rPr lang="en-US" dirty="0" smtClean="0"/>
              <a:t>of </a:t>
            </a:r>
            <a:r>
              <a:rPr lang="en-US" dirty="0"/>
              <a:t>pathogens on skin</a:t>
            </a:r>
          </a:p>
          <a:p>
            <a:pPr marL="347472" lvl="1" indent="-347472" eaLnBrk="1" hangingPunct="1">
              <a:defRPr/>
            </a:pPr>
            <a:r>
              <a:rPr lang="en-US" dirty="0"/>
              <a:t>Must comply with the CFR and </a:t>
            </a:r>
            <a:r>
              <a:rPr lang="en-US" dirty="0" smtClean="0"/>
              <a:t/>
            </a:r>
            <a:br>
              <a:rPr lang="en-US" dirty="0" smtClean="0"/>
            </a:br>
            <a:r>
              <a:rPr lang="en-US" dirty="0" smtClean="0"/>
              <a:t>FDA </a:t>
            </a:r>
            <a:r>
              <a:rPr lang="en-US" dirty="0"/>
              <a:t>standards</a:t>
            </a:r>
          </a:p>
          <a:p>
            <a:pPr marL="347472" lvl="1" indent="-347472" eaLnBrk="1" hangingPunct="1">
              <a:defRPr/>
            </a:pPr>
            <a:r>
              <a:rPr lang="en-US" dirty="0"/>
              <a:t>Should be used only </a:t>
            </a:r>
            <a:r>
              <a:rPr lang="en-US" i="1" dirty="0"/>
              <a:t>after</a:t>
            </a:r>
            <a:r>
              <a:rPr lang="en-US" dirty="0"/>
              <a:t> handwashing </a:t>
            </a:r>
          </a:p>
          <a:p>
            <a:pPr marL="347472" lvl="1" indent="-347472" eaLnBrk="1" hangingPunct="1">
              <a:defRPr/>
            </a:pPr>
            <a:r>
              <a:rPr lang="en-US" dirty="0"/>
              <a:t>Must </a:t>
            </a:r>
            <a:r>
              <a:rPr lang="en-US" dirty="0" smtClean="0">
                <a:solidFill>
                  <a:srgbClr val="CC0000"/>
                </a:solidFill>
              </a:rPr>
              <a:t>NEVER</a:t>
            </a:r>
            <a:r>
              <a:rPr lang="en-US" dirty="0" smtClean="0"/>
              <a:t> </a:t>
            </a:r>
            <a:r>
              <a:rPr lang="en-US" dirty="0"/>
              <a:t>be used in place of handwashing</a:t>
            </a:r>
          </a:p>
          <a:p>
            <a:pPr marL="347472" lvl="1" indent="-347472" eaLnBrk="1" hangingPunct="1">
              <a:defRPr/>
            </a:pPr>
            <a:r>
              <a:rPr lang="en-US" dirty="0"/>
              <a:t>Should be allowed to dry before touching food or equipment</a:t>
            </a:r>
          </a:p>
        </p:txBody>
      </p:sp>
      <p:sp>
        <p:nvSpPr>
          <p:cNvPr id="95236"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4</a:t>
            </a:r>
            <a:r>
              <a:rPr lang="en-US" sz="1200" b="0" dirty="0" smtClean="0">
                <a:solidFill>
                  <a:srgbClr val="000000"/>
                </a:solidFill>
              </a:rPr>
              <a:t>-9</a:t>
            </a:r>
          </a:p>
        </p:txBody>
      </p:sp>
      <p:pic>
        <p:nvPicPr>
          <p:cNvPr id="173061" name="Picture 1" descr="6e_c03_09.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3518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title"/>
          </p:nvPr>
        </p:nvSpPr>
        <p:spPr>
          <a:xfrm>
            <a:off x="393700" y="158750"/>
            <a:ext cx="8307388" cy="523875"/>
          </a:xfrm>
        </p:spPr>
        <p:txBody>
          <a:bodyPr/>
          <a:lstStyle/>
          <a:p>
            <a:pPr eaLnBrk="1" hangingPunct="1">
              <a:defRPr/>
            </a:pPr>
            <a:r>
              <a:rPr lang="en-US" dirty="0">
                <a:cs typeface="+mj-cs"/>
              </a:rPr>
              <a:t>Preparation Practices That Have Special Requirements</a:t>
            </a:r>
          </a:p>
        </p:txBody>
      </p:sp>
      <p:sp>
        <p:nvSpPr>
          <p:cNvPr id="166914" name="Rectangle 3"/>
          <p:cNvSpPr>
            <a:spLocks noGrp="1" noChangeArrowheads="1"/>
          </p:cNvSpPr>
          <p:nvPr>
            <p:ph idx="1"/>
          </p:nvPr>
        </p:nvSpPr>
        <p:spPr>
          <a:xfrm>
            <a:off x="393700" y="1143000"/>
            <a:ext cx="4906963" cy="4953000"/>
          </a:xfrm>
        </p:spPr>
        <p:txBody>
          <a:bodyPr/>
          <a:lstStyle/>
          <a:p>
            <a:pPr marL="0" indent="0" eaLnBrk="1" hangingPunct="1">
              <a:defRPr/>
            </a:pPr>
            <a:r>
              <a:rPr lang="en-US" dirty="0" smtClean="0">
                <a:ea typeface="+mn-ea"/>
                <a:cs typeface="+mn-cs"/>
              </a:rPr>
              <a:t>You need a variance if prepping food in these ways: </a:t>
            </a:r>
          </a:p>
          <a:p>
            <a:pPr marL="347472" lvl="1" indent="-347472" eaLnBrk="1" hangingPunct="1">
              <a:defRPr/>
            </a:pPr>
            <a:r>
              <a:rPr lang="en-US" dirty="0" smtClean="0"/>
              <a:t>Packaging food using a reduced-oxygen packaging (ROP) method</a:t>
            </a:r>
          </a:p>
          <a:p>
            <a:pPr marL="347472" lvl="1" indent="-347472" eaLnBrk="1" hangingPunct="1">
              <a:defRPr/>
            </a:pPr>
            <a:r>
              <a:rPr lang="en-US" dirty="0" smtClean="0"/>
              <a:t>Sprouting seeds or beans</a:t>
            </a:r>
          </a:p>
          <a:p>
            <a:pPr marL="347472" lvl="1" indent="-347472" eaLnBrk="1" hangingPunct="1">
              <a:defRPr/>
            </a:pPr>
            <a:r>
              <a:rPr lang="en-US" dirty="0" smtClean="0"/>
              <a:t>Offering live shellfish from a display tank</a:t>
            </a:r>
          </a:p>
          <a:p>
            <a:pPr marL="347472" lvl="1" indent="-347472" eaLnBrk="1" hangingPunct="1">
              <a:defRPr/>
            </a:pPr>
            <a:r>
              <a:rPr lang="en-US" dirty="0"/>
              <a:t>Custom-processing animals for personal use (i.e. 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8-21</a:t>
            </a:r>
          </a:p>
        </p:txBody>
      </p:sp>
      <p:pic>
        <p:nvPicPr>
          <p:cNvPr id="251909" name="Picture 4" descr="6E_c06_14_Vacpa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7800" y="1247775"/>
            <a:ext cx="21034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3503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ChangeArrowheads="1"/>
          </p:cNvSpPr>
          <p:nvPr>
            <p:ph type="title"/>
          </p:nvPr>
        </p:nvSpPr>
        <p:spPr>
          <a:xfrm>
            <a:off x="393700" y="153988"/>
            <a:ext cx="8307388" cy="523875"/>
          </a:xfrm>
        </p:spPr>
        <p:txBody>
          <a:bodyPr/>
          <a:lstStyle/>
          <a:p>
            <a:pPr eaLnBrk="1" hangingPunct="1">
              <a:defRPr/>
            </a:pPr>
            <a:r>
              <a:rPr lang="en-US" dirty="0" smtClean="0">
                <a:cs typeface="+mj-cs"/>
              </a:rPr>
              <a:t>Minimum Internal Cooking Temperatures</a:t>
            </a:r>
            <a:endParaRPr lang="en-US" dirty="0">
              <a:cs typeface="+mj-cs"/>
            </a:endParaRPr>
          </a:p>
        </p:txBody>
      </p:sp>
      <p:sp>
        <p:nvSpPr>
          <p:cNvPr id="171010" name="Rectangle 3"/>
          <p:cNvSpPr>
            <a:spLocks noGrp="1" noChangeArrowheads="1"/>
          </p:cNvSpPr>
          <p:nvPr>
            <p:ph idx="1"/>
          </p:nvPr>
        </p:nvSpPr>
        <p:spPr>
          <a:xfrm>
            <a:off x="393700" y="1143000"/>
            <a:ext cx="5207000" cy="4954588"/>
          </a:xfrm>
        </p:spPr>
        <p:txBody>
          <a:bodyPr/>
          <a:lstStyle/>
          <a:p>
            <a:pPr marL="0" indent="0" eaLnBrk="1" hangingPunct="1"/>
            <a:r>
              <a:rPr lang="en-US" dirty="0">
                <a:latin typeface="Arial Narrow" charset="0"/>
              </a:rPr>
              <a:t>Minimum internal cooking temperature:</a:t>
            </a:r>
          </a:p>
          <a:p>
            <a:pPr marL="0" indent="0" eaLnBrk="1" hangingPunct="1"/>
            <a:r>
              <a:rPr lang="en-US" dirty="0" smtClean="0">
                <a:latin typeface="Arial Narrow" charset="0"/>
              </a:rPr>
              <a:t>165˚F </a:t>
            </a:r>
            <a:r>
              <a:rPr lang="en-US" dirty="0">
                <a:latin typeface="Arial Narrow" charset="0"/>
              </a:rPr>
              <a:t>(</a:t>
            </a:r>
            <a:r>
              <a:rPr lang="en-US" dirty="0" smtClean="0">
                <a:latin typeface="Arial Narrow" charset="0"/>
              </a:rPr>
              <a:t>74˚C</a:t>
            </a:r>
            <a:r>
              <a:rPr lang="en-US" dirty="0">
                <a:latin typeface="Arial Narrow" charset="0"/>
              </a:rPr>
              <a:t>) for 15 seconds</a:t>
            </a:r>
          </a:p>
          <a:p>
            <a:pPr lvl="1" eaLnBrk="1" hangingPunct="1"/>
            <a:r>
              <a:rPr lang="en-US" dirty="0">
                <a:latin typeface="Arial Narrow" charset="0"/>
              </a:rPr>
              <a:t>Poultry—whole or ground chicken, turkey, or duck</a:t>
            </a:r>
          </a:p>
          <a:p>
            <a:pPr lvl="1" eaLnBrk="1" hangingPunct="1"/>
            <a:r>
              <a:rPr lang="en-US" dirty="0">
                <a:latin typeface="Arial Narrow" charset="0"/>
              </a:rPr>
              <a:t>Stuffing made with fish, meat, or poultry</a:t>
            </a:r>
          </a:p>
          <a:p>
            <a:pPr lvl="1" eaLnBrk="1" hangingPunct="1"/>
            <a:r>
              <a:rPr lang="en-US" dirty="0">
                <a:latin typeface="Arial Narrow" charset="0"/>
              </a:rPr>
              <a:t>Stuffed meat, seafood, poultry, or pasta</a:t>
            </a:r>
          </a:p>
          <a:p>
            <a:pPr lvl="1" eaLnBrk="1" hangingPunct="1"/>
            <a:r>
              <a:rPr lang="en-US" dirty="0">
                <a:latin typeface="Arial Narrow" charset="0"/>
              </a:rPr>
              <a:t>Dishes that include previously cooked, TCS ingredients</a:t>
            </a:r>
          </a:p>
          <a:p>
            <a:pPr lvl="1" eaLnBrk="1" hangingPunct="1">
              <a:buFont typeface="Wingdings" charset="0"/>
              <a:buNone/>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8-22</a:t>
            </a:r>
          </a:p>
        </p:txBody>
      </p:sp>
      <p:pic>
        <p:nvPicPr>
          <p:cNvPr id="252933" name="Picture 1" descr="6e_c06_2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9924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393700" y="153988"/>
            <a:ext cx="8307388" cy="523875"/>
          </a:xfrm>
        </p:spPr>
        <p:txBody>
          <a:bodyPr/>
          <a:lstStyle/>
          <a:p>
            <a:pPr eaLnBrk="1" hangingPunct="1">
              <a:defRPr/>
            </a:pPr>
            <a:r>
              <a:rPr lang="en-US" dirty="0" smtClean="0">
                <a:cs typeface="+mj-cs"/>
              </a:rPr>
              <a:t>Minimum Internal Cooking Temperatures</a:t>
            </a:r>
            <a:endParaRPr lang="en-US" dirty="0">
              <a:cs typeface="+mj-cs"/>
            </a:endParaRPr>
          </a:p>
        </p:txBody>
      </p:sp>
      <p:sp>
        <p:nvSpPr>
          <p:cNvPr id="172034" name="Rectangle 3"/>
          <p:cNvSpPr>
            <a:spLocks noGrp="1" noChangeArrowheads="1"/>
          </p:cNvSpPr>
          <p:nvPr>
            <p:ph idx="1"/>
          </p:nvPr>
        </p:nvSpPr>
        <p:spPr>
          <a:xfrm>
            <a:off x="393700" y="1143000"/>
            <a:ext cx="5029200" cy="4983163"/>
          </a:xfrm>
        </p:spPr>
        <p:txBody>
          <a:bodyPr/>
          <a:lstStyle/>
          <a:p>
            <a:pPr marL="0" indent="0" eaLnBrk="1" hangingPunct="1"/>
            <a:r>
              <a:rPr lang="en-US" dirty="0">
                <a:latin typeface="Arial Narrow" charset="0"/>
              </a:rPr>
              <a:t>Minimum internal cooking temperature:</a:t>
            </a:r>
          </a:p>
          <a:p>
            <a:pPr marL="0" indent="0" eaLnBrk="1" hangingPunct="1"/>
            <a:r>
              <a:rPr lang="en-US" dirty="0" smtClean="0">
                <a:latin typeface="Arial Narrow" charset="0"/>
              </a:rPr>
              <a:t>155˚F (68˚C</a:t>
            </a:r>
            <a:r>
              <a:rPr lang="en-US" dirty="0">
                <a:latin typeface="Arial Narrow" charset="0"/>
              </a:rPr>
              <a:t>) for 15 seconds</a:t>
            </a:r>
          </a:p>
          <a:p>
            <a:pPr lvl="1" eaLnBrk="1" hangingPunct="1">
              <a:lnSpc>
                <a:spcPct val="80000"/>
              </a:lnSpc>
            </a:pPr>
            <a:r>
              <a:rPr lang="en-US" dirty="0" smtClean="0">
                <a:latin typeface="Arial Narrow" charset="0"/>
              </a:rPr>
              <a:t>Ground </a:t>
            </a:r>
            <a:r>
              <a:rPr lang="en-US" dirty="0">
                <a:latin typeface="Arial Narrow" charset="0"/>
              </a:rPr>
              <a:t>meat—beef, pork, and other meat</a:t>
            </a:r>
          </a:p>
          <a:p>
            <a:pPr lvl="1" eaLnBrk="1" hangingPunct="1">
              <a:lnSpc>
                <a:spcPct val="80000"/>
              </a:lnSpc>
            </a:pPr>
            <a:r>
              <a:rPr lang="en-US" dirty="0">
                <a:latin typeface="Arial Narrow" charset="0"/>
              </a:rPr>
              <a:t>Injected meat—including brined ham and flavor-injected roasts</a:t>
            </a:r>
          </a:p>
          <a:p>
            <a:pPr lvl="1" eaLnBrk="1" hangingPunct="1">
              <a:lnSpc>
                <a:spcPct val="80000"/>
              </a:lnSpc>
            </a:pPr>
            <a:r>
              <a:rPr lang="en-US" dirty="0">
                <a:latin typeface="Arial Narrow" charset="0"/>
              </a:rPr>
              <a:t>Mechanically tenderized meat</a:t>
            </a:r>
          </a:p>
          <a:p>
            <a:pPr lvl="1" eaLnBrk="1" hangingPunct="1">
              <a:lnSpc>
                <a:spcPct val="80000"/>
              </a:lnSpc>
            </a:pPr>
            <a:r>
              <a:rPr lang="en-US" dirty="0">
                <a:latin typeface="Arial Narrow" charset="0"/>
              </a:rPr>
              <a:t>Ratites including ostrich and emu</a:t>
            </a:r>
          </a:p>
          <a:p>
            <a:pPr lvl="1" eaLnBrk="1" hangingPunct="1">
              <a:lnSpc>
                <a:spcPct val="80000"/>
              </a:lnSpc>
            </a:pPr>
            <a:r>
              <a:rPr lang="en-US" dirty="0">
                <a:latin typeface="Arial Narrow" charset="0"/>
              </a:rPr>
              <a:t>Ground seafood—including chopped or minced seafood</a:t>
            </a:r>
          </a:p>
          <a:p>
            <a:pPr lvl="1" eaLnBrk="1" hangingPunct="1">
              <a:lnSpc>
                <a:spcPct val="80000"/>
              </a:lnSpc>
            </a:pPr>
            <a:r>
              <a:rPr lang="en-US" dirty="0">
                <a:latin typeface="Arial Narrow" charset="0"/>
              </a:rPr>
              <a:t>Shell eggs that will be hot-held for service</a:t>
            </a: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8-23</a:t>
            </a:r>
          </a:p>
        </p:txBody>
      </p:sp>
      <p:pic>
        <p:nvPicPr>
          <p:cNvPr id="253957" name="Picture 1" descr="6e_c06_2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9665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393700" y="153988"/>
            <a:ext cx="8307388" cy="523875"/>
          </a:xfrm>
        </p:spPr>
        <p:txBody>
          <a:bodyPr/>
          <a:lstStyle/>
          <a:p>
            <a:pPr eaLnBrk="1" hangingPunct="1">
              <a:defRPr/>
            </a:pPr>
            <a:r>
              <a:rPr lang="en-US" dirty="0" smtClean="0">
                <a:cs typeface="+mj-cs"/>
              </a:rPr>
              <a:t>Minimum Internal Cooking Temperatures</a:t>
            </a:r>
            <a:endParaRPr lang="en-US" dirty="0">
              <a:cs typeface="+mj-cs"/>
            </a:endParaRPr>
          </a:p>
        </p:txBody>
      </p:sp>
      <p:sp>
        <p:nvSpPr>
          <p:cNvPr id="173058" name="Rectangle 3"/>
          <p:cNvSpPr>
            <a:spLocks noGrp="1" noChangeArrowheads="1"/>
          </p:cNvSpPr>
          <p:nvPr>
            <p:ph idx="1"/>
          </p:nvPr>
        </p:nvSpPr>
        <p:spPr>
          <a:xfrm>
            <a:off x="393700" y="1143000"/>
            <a:ext cx="5029200" cy="4983163"/>
          </a:xfrm>
        </p:spPr>
        <p:txBody>
          <a:bodyPr/>
          <a:lstStyle/>
          <a:p>
            <a:pPr marL="0" indent="0" eaLnBrk="1" hangingPunct="1"/>
            <a:r>
              <a:rPr lang="en-US" dirty="0">
                <a:latin typeface="Arial Narrow" charset="0"/>
              </a:rPr>
              <a:t>Minimum internal cooking temperature:</a:t>
            </a:r>
          </a:p>
          <a:p>
            <a:pPr marL="0" indent="0" eaLnBrk="1" hangingPunct="1"/>
            <a:r>
              <a:rPr lang="en-US" dirty="0" smtClean="0">
                <a:latin typeface="Arial Narrow" charset="0"/>
              </a:rPr>
              <a:t>145˚F </a:t>
            </a:r>
            <a:r>
              <a:rPr lang="en-US" dirty="0">
                <a:latin typeface="Arial Narrow" charset="0"/>
              </a:rPr>
              <a:t>(</a:t>
            </a:r>
            <a:r>
              <a:rPr lang="en-US" dirty="0" smtClean="0">
                <a:latin typeface="Arial Narrow" charset="0"/>
              </a:rPr>
              <a:t>63˚C</a:t>
            </a:r>
            <a:r>
              <a:rPr lang="en-US" dirty="0">
                <a:latin typeface="Arial Narrow" charset="0"/>
              </a:rPr>
              <a:t>) for 15 seconds</a:t>
            </a:r>
          </a:p>
          <a:p>
            <a:pPr lvl="1" eaLnBrk="1" hangingPunct="1"/>
            <a:r>
              <a:rPr lang="en-US" dirty="0">
                <a:latin typeface="Arial Narrow" charset="0"/>
              </a:rPr>
              <a:t>Seafood—including fish, shellfish, and crustaceans</a:t>
            </a:r>
          </a:p>
          <a:p>
            <a:pPr lvl="1" eaLnBrk="1" hangingPunct="1"/>
            <a:r>
              <a:rPr lang="en-US" dirty="0">
                <a:latin typeface="Arial Narrow" charset="0"/>
              </a:rPr>
              <a:t>Steaks/chops of pork, beef, veal, and lamb</a:t>
            </a:r>
          </a:p>
          <a:p>
            <a:pPr lvl="1" eaLnBrk="1" hangingPunct="1"/>
            <a:r>
              <a:rPr lang="en-US" dirty="0">
                <a:latin typeface="Arial Narrow" charset="0"/>
              </a:rPr>
              <a:t>Commercially raised game</a:t>
            </a:r>
          </a:p>
          <a:p>
            <a:pPr lvl="1" eaLnBrk="1" hangingPunct="1"/>
            <a:r>
              <a:rPr lang="en-US" dirty="0">
                <a:latin typeface="Arial Narrow" charset="0"/>
              </a:rPr>
              <a:t>Shell eggs that will be served immediately</a:t>
            </a:r>
          </a:p>
          <a:p>
            <a:pPr lvl="1" eaLnBrk="1" hangingPunct="1">
              <a:buFont typeface="Wingdings" charset="0"/>
              <a:buNone/>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8-24</a:t>
            </a:r>
          </a:p>
        </p:txBody>
      </p:sp>
      <p:pic>
        <p:nvPicPr>
          <p:cNvPr id="254981" name="Picture 1" descr="6e_c06_2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8480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393700" y="153988"/>
            <a:ext cx="8307388" cy="523875"/>
          </a:xfrm>
        </p:spPr>
        <p:txBody>
          <a:bodyPr/>
          <a:lstStyle/>
          <a:p>
            <a:pPr eaLnBrk="1" hangingPunct="1">
              <a:defRPr/>
            </a:pPr>
            <a:r>
              <a:rPr lang="en-US" dirty="0" smtClean="0">
                <a:cs typeface="+mj-cs"/>
              </a:rPr>
              <a:t>Minimum Internal Cooking Temperatures</a:t>
            </a:r>
            <a:endParaRPr lang="en-US" dirty="0">
              <a:cs typeface="+mj-cs"/>
            </a:endParaRPr>
          </a:p>
        </p:txBody>
      </p:sp>
      <p:sp>
        <p:nvSpPr>
          <p:cNvPr id="175106" name="Rectangle 3"/>
          <p:cNvSpPr>
            <a:spLocks noGrp="1" noChangeArrowheads="1"/>
          </p:cNvSpPr>
          <p:nvPr>
            <p:ph idx="1"/>
          </p:nvPr>
        </p:nvSpPr>
        <p:spPr>
          <a:xfrm>
            <a:off x="393700" y="1143000"/>
            <a:ext cx="4900613" cy="5338763"/>
          </a:xfrm>
        </p:spPr>
        <p:txBody>
          <a:bodyPr/>
          <a:lstStyle/>
          <a:p>
            <a:pPr marL="0" indent="0" eaLnBrk="1" hangingPunct="1"/>
            <a:r>
              <a:rPr lang="en-US" dirty="0">
                <a:latin typeface="Arial Narrow" charset="0"/>
              </a:rPr>
              <a:t>Minimum internal cooking temperature:</a:t>
            </a:r>
          </a:p>
          <a:p>
            <a:pPr marL="0" indent="0" eaLnBrk="1" hangingPunct="1"/>
            <a:r>
              <a:rPr lang="en-US" dirty="0" smtClean="0">
                <a:latin typeface="Arial Narrow" charset="0"/>
              </a:rPr>
              <a:t>145˚F </a:t>
            </a:r>
            <a:r>
              <a:rPr lang="en-US" dirty="0">
                <a:latin typeface="Arial Narrow" charset="0"/>
              </a:rPr>
              <a:t>(</a:t>
            </a:r>
            <a:r>
              <a:rPr lang="en-US" dirty="0" smtClean="0">
                <a:latin typeface="Arial Narrow" charset="0"/>
              </a:rPr>
              <a:t>63˚C</a:t>
            </a:r>
            <a:r>
              <a:rPr lang="en-US" dirty="0">
                <a:latin typeface="Arial Narrow" charset="0"/>
              </a:rPr>
              <a:t>) for four minutes</a:t>
            </a:r>
          </a:p>
          <a:p>
            <a:pPr lvl="1" eaLnBrk="1" hangingPunct="1"/>
            <a:r>
              <a:rPr lang="en-US" dirty="0">
                <a:latin typeface="Arial Narrow" charset="0"/>
              </a:rPr>
              <a:t>Roasts of pork, beef, veal, and lamb</a:t>
            </a:r>
          </a:p>
          <a:p>
            <a:pPr lvl="1" eaLnBrk="1" hangingPunct="1"/>
            <a:r>
              <a:rPr lang="en-US" dirty="0">
                <a:latin typeface="Arial Narrow" charset="0"/>
              </a:rPr>
              <a:t>Alternate cooking times/temperatures</a:t>
            </a:r>
          </a:p>
          <a:p>
            <a:pPr lvl="2" eaLnBrk="1" hangingPunct="1">
              <a:spcBef>
                <a:spcPts val="300"/>
              </a:spcBef>
            </a:pPr>
            <a:r>
              <a:rPr lang="en-US" dirty="0" smtClean="0">
                <a:latin typeface="Arial Narrow" charset="0"/>
              </a:rPr>
              <a:t>130˚F </a:t>
            </a:r>
            <a:r>
              <a:rPr lang="en-US" dirty="0">
                <a:latin typeface="Arial Narrow" charset="0"/>
              </a:rPr>
              <a:t>(</a:t>
            </a:r>
            <a:r>
              <a:rPr lang="en-US" dirty="0" smtClean="0">
                <a:latin typeface="Arial Narrow" charset="0"/>
              </a:rPr>
              <a:t>54˚C</a:t>
            </a:r>
            <a:r>
              <a:rPr lang="en-US" dirty="0">
                <a:latin typeface="Arial Narrow" charset="0"/>
              </a:rPr>
              <a:t>)	112 minutes</a:t>
            </a:r>
          </a:p>
          <a:p>
            <a:pPr lvl="2" eaLnBrk="1" hangingPunct="1">
              <a:spcBef>
                <a:spcPts val="300"/>
              </a:spcBef>
            </a:pPr>
            <a:r>
              <a:rPr lang="en-US" dirty="0" smtClean="0">
                <a:latin typeface="Arial Narrow" charset="0"/>
              </a:rPr>
              <a:t>131˚F </a:t>
            </a:r>
            <a:r>
              <a:rPr lang="en-US" dirty="0">
                <a:latin typeface="Arial Narrow" charset="0"/>
              </a:rPr>
              <a:t>(</a:t>
            </a:r>
            <a:r>
              <a:rPr lang="en-US" dirty="0" smtClean="0">
                <a:latin typeface="Arial Narrow" charset="0"/>
              </a:rPr>
              <a:t>55˚C</a:t>
            </a:r>
            <a:r>
              <a:rPr lang="en-US" dirty="0">
                <a:latin typeface="Arial Narrow" charset="0"/>
              </a:rPr>
              <a:t>)	</a:t>
            </a:r>
            <a:r>
              <a:rPr lang="en-US" dirty="0" smtClean="0">
                <a:latin typeface="Arial Narrow" charset="0"/>
              </a:rPr>
              <a:t> 89 </a:t>
            </a:r>
            <a:r>
              <a:rPr lang="en-US" dirty="0">
                <a:latin typeface="Arial Narrow" charset="0"/>
              </a:rPr>
              <a:t>minutes</a:t>
            </a:r>
          </a:p>
          <a:p>
            <a:pPr lvl="2" eaLnBrk="1" hangingPunct="1">
              <a:spcBef>
                <a:spcPts val="300"/>
              </a:spcBef>
            </a:pPr>
            <a:r>
              <a:rPr lang="en-US" dirty="0" smtClean="0">
                <a:latin typeface="Arial Narrow" charset="0"/>
              </a:rPr>
              <a:t>133˚F </a:t>
            </a:r>
            <a:r>
              <a:rPr lang="en-US" dirty="0">
                <a:latin typeface="Arial Narrow" charset="0"/>
              </a:rPr>
              <a:t>(</a:t>
            </a:r>
            <a:r>
              <a:rPr lang="en-US" dirty="0" smtClean="0">
                <a:latin typeface="Arial Narrow" charset="0"/>
              </a:rPr>
              <a:t>56˚C</a:t>
            </a:r>
            <a:r>
              <a:rPr lang="en-US" dirty="0">
                <a:latin typeface="Arial Narrow" charset="0"/>
              </a:rPr>
              <a:t>)	</a:t>
            </a:r>
            <a:r>
              <a:rPr lang="en-US" dirty="0" smtClean="0">
                <a:latin typeface="Arial Narrow" charset="0"/>
              </a:rPr>
              <a:t> 56 </a:t>
            </a:r>
            <a:r>
              <a:rPr lang="en-US" dirty="0">
                <a:latin typeface="Arial Narrow" charset="0"/>
              </a:rPr>
              <a:t>minutes</a:t>
            </a:r>
          </a:p>
          <a:p>
            <a:pPr lvl="2" eaLnBrk="1" hangingPunct="1">
              <a:spcBef>
                <a:spcPts val="300"/>
              </a:spcBef>
            </a:pPr>
            <a:r>
              <a:rPr lang="en-US" dirty="0" smtClean="0">
                <a:latin typeface="Arial Narrow" charset="0"/>
              </a:rPr>
              <a:t>135˚F </a:t>
            </a:r>
            <a:r>
              <a:rPr lang="en-US" dirty="0">
                <a:latin typeface="Arial Narrow" charset="0"/>
              </a:rPr>
              <a:t>(</a:t>
            </a:r>
            <a:r>
              <a:rPr lang="en-US" dirty="0" smtClean="0">
                <a:latin typeface="Arial Narrow" charset="0"/>
              </a:rPr>
              <a:t>57˚C</a:t>
            </a:r>
            <a:r>
              <a:rPr lang="en-US" dirty="0">
                <a:latin typeface="Arial Narrow" charset="0"/>
              </a:rPr>
              <a:t>)	</a:t>
            </a:r>
            <a:r>
              <a:rPr lang="en-US" dirty="0" smtClean="0">
                <a:latin typeface="Arial Narrow" charset="0"/>
              </a:rPr>
              <a:t> 36 </a:t>
            </a:r>
            <a:r>
              <a:rPr lang="en-US" dirty="0">
                <a:latin typeface="Arial Narrow" charset="0"/>
              </a:rPr>
              <a:t>minutes</a:t>
            </a:r>
          </a:p>
          <a:p>
            <a:pPr lvl="2" eaLnBrk="1" hangingPunct="1">
              <a:spcBef>
                <a:spcPts val="300"/>
              </a:spcBef>
            </a:pPr>
            <a:r>
              <a:rPr lang="en-US" dirty="0" smtClean="0">
                <a:latin typeface="Arial Narrow" charset="0"/>
              </a:rPr>
              <a:t>136˚F </a:t>
            </a:r>
            <a:r>
              <a:rPr lang="en-US" dirty="0">
                <a:latin typeface="Arial Narrow" charset="0"/>
              </a:rPr>
              <a:t>(</a:t>
            </a:r>
            <a:r>
              <a:rPr lang="en-US" dirty="0" smtClean="0">
                <a:latin typeface="Arial Narrow" charset="0"/>
              </a:rPr>
              <a:t>58˚C</a:t>
            </a:r>
            <a:r>
              <a:rPr lang="en-US" dirty="0">
                <a:latin typeface="Arial Narrow" charset="0"/>
              </a:rPr>
              <a:t>)	</a:t>
            </a:r>
            <a:r>
              <a:rPr lang="en-US" dirty="0" smtClean="0">
                <a:latin typeface="Arial Narrow" charset="0"/>
              </a:rPr>
              <a:t> 28 </a:t>
            </a:r>
            <a:r>
              <a:rPr lang="en-US" dirty="0">
                <a:latin typeface="Arial Narrow" charset="0"/>
              </a:rPr>
              <a:t>minutes</a:t>
            </a:r>
          </a:p>
          <a:p>
            <a:pPr lvl="2" eaLnBrk="1" hangingPunct="1">
              <a:spcBef>
                <a:spcPts val="300"/>
              </a:spcBef>
            </a:pPr>
            <a:r>
              <a:rPr lang="en-US" dirty="0" smtClean="0">
                <a:latin typeface="Arial Narrow" charset="0"/>
              </a:rPr>
              <a:t>138˚F </a:t>
            </a:r>
            <a:r>
              <a:rPr lang="en-US" dirty="0">
                <a:latin typeface="Arial Narrow" charset="0"/>
              </a:rPr>
              <a:t>(</a:t>
            </a:r>
            <a:r>
              <a:rPr lang="en-US" dirty="0" smtClean="0">
                <a:latin typeface="Arial Narrow" charset="0"/>
              </a:rPr>
              <a:t>59˚C</a:t>
            </a:r>
            <a:r>
              <a:rPr lang="en-US" dirty="0">
                <a:latin typeface="Arial Narrow" charset="0"/>
              </a:rPr>
              <a:t>)	</a:t>
            </a:r>
            <a:r>
              <a:rPr lang="en-US" dirty="0" smtClean="0">
                <a:latin typeface="Arial Narrow" charset="0"/>
              </a:rPr>
              <a:t> 18 </a:t>
            </a:r>
            <a:r>
              <a:rPr lang="en-US" dirty="0">
                <a:latin typeface="Arial Narrow" charset="0"/>
              </a:rPr>
              <a:t>minutes</a:t>
            </a:r>
          </a:p>
          <a:p>
            <a:pPr lvl="2" eaLnBrk="1" hangingPunct="1">
              <a:spcBef>
                <a:spcPts val="300"/>
              </a:spcBef>
            </a:pPr>
            <a:r>
              <a:rPr lang="en-US" dirty="0" smtClean="0">
                <a:latin typeface="Arial Narrow" charset="0"/>
              </a:rPr>
              <a:t>140˚F </a:t>
            </a:r>
            <a:r>
              <a:rPr lang="en-US" dirty="0">
                <a:latin typeface="Arial Narrow" charset="0"/>
              </a:rPr>
              <a:t>(</a:t>
            </a:r>
            <a:r>
              <a:rPr lang="en-US" dirty="0" smtClean="0">
                <a:latin typeface="Arial Narrow" charset="0"/>
              </a:rPr>
              <a:t>60˚C</a:t>
            </a:r>
            <a:r>
              <a:rPr lang="en-US" dirty="0">
                <a:latin typeface="Arial Narrow" charset="0"/>
              </a:rPr>
              <a:t>)	</a:t>
            </a:r>
            <a:r>
              <a:rPr lang="en-US" dirty="0" smtClean="0">
                <a:latin typeface="Arial Narrow" charset="0"/>
              </a:rPr>
              <a:t> 12 </a:t>
            </a:r>
            <a:r>
              <a:rPr lang="en-US" dirty="0">
                <a:latin typeface="Arial Narrow" charset="0"/>
              </a:rPr>
              <a:t>minutes</a:t>
            </a:r>
          </a:p>
          <a:p>
            <a:pPr lvl="2" eaLnBrk="1" hangingPunct="1">
              <a:spcBef>
                <a:spcPts val="300"/>
              </a:spcBef>
            </a:pPr>
            <a:r>
              <a:rPr lang="en-US" dirty="0" smtClean="0">
                <a:latin typeface="Arial Narrow" charset="0"/>
              </a:rPr>
              <a:t>142˚F </a:t>
            </a:r>
            <a:r>
              <a:rPr lang="en-US" dirty="0">
                <a:latin typeface="Arial Narrow" charset="0"/>
              </a:rPr>
              <a:t>(</a:t>
            </a:r>
            <a:r>
              <a:rPr lang="en-US" dirty="0" smtClean="0">
                <a:latin typeface="Arial Narrow" charset="0"/>
              </a:rPr>
              <a:t>61˚C</a:t>
            </a:r>
            <a:r>
              <a:rPr lang="en-US" dirty="0">
                <a:latin typeface="Arial Narrow" charset="0"/>
              </a:rPr>
              <a:t>)	</a:t>
            </a:r>
            <a:r>
              <a:rPr lang="en-US" dirty="0" smtClean="0">
                <a:latin typeface="Arial Narrow" charset="0"/>
              </a:rPr>
              <a:t>  8 </a:t>
            </a:r>
            <a:r>
              <a:rPr lang="en-US" dirty="0">
                <a:latin typeface="Arial Narrow" charset="0"/>
              </a:rPr>
              <a:t>minutes</a:t>
            </a:r>
          </a:p>
          <a:p>
            <a:pPr lvl="2" eaLnBrk="1" hangingPunct="1">
              <a:spcBef>
                <a:spcPts val="300"/>
              </a:spcBef>
            </a:pPr>
            <a:r>
              <a:rPr lang="en-US" dirty="0" smtClean="0">
                <a:latin typeface="Arial Narrow" charset="0"/>
              </a:rPr>
              <a:t>144˚F </a:t>
            </a:r>
            <a:r>
              <a:rPr lang="en-US" dirty="0">
                <a:latin typeface="Arial Narrow" charset="0"/>
              </a:rPr>
              <a:t>(</a:t>
            </a:r>
            <a:r>
              <a:rPr lang="en-US" dirty="0" smtClean="0">
                <a:latin typeface="Arial Narrow" charset="0"/>
              </a:rPr>
              <a:t>62˚C</a:t>
            </a:r>
            <a:r>
              <a:rPr lang="en-US" dirty="0">
                <a:latin typeface="Arial Narrow" charset="0"/>
              </a:rPr>
              <a:t>)	</a:t>
            </a:r>
            <a:r>
              <a:rPr lang="en-US" dirty="0" smtClean="0">
                <a:latin typeface="Arial Narrow" charset="0"/>
              </a:rPr>
              <a:t>  5 </a:t>
            </a:r>
            <a:r>
              <a:rPr lang="en-US" dirty="0">
                <a:latin typeface="Arial Narrow" charset="0"/>
              </a:rPr>
              <a:t>minutes</a:t>
            </a:r>
          </a:p>
          <a:p>
            <a:pPr lvl="2" eaLnBrk="1" hangingPunct="1">
              <a:buFont typeface="Courier New" charset="0"/>
              <a:buNone/>
            </a:pPr>
            <a:endParaRPr lang="en-US" dirty="0">
              <a:latin typeface="Arial Narrow" charset="0"/>
            </a:endParaRPr>
          </a:p>
          <a:p>
            <a:pPr lvl="2" eaLnBrk="1" hangingPunct="1"/>
            <a:endParaRPr lang="en-US" dirty="0">
              <a:latin typeface="Arial Narrow" charset="0"/>
            </a:endParaRPr>
          </a:p>
          <a:p>
            <a:pPr lvl="2" eaLnBrk="1" hangingPunct="1"/>
            <a:endParaRPr lang="en-US" dirty="0">
              <a:latin typeface="Arial Narrow" charset="0"/>
            </a:endParaRPr>
          </a:p>
          <a:p>
            <a:pPr lvl="2" eaLnBrk="1" hangingPunct="1"/>
            <a:endParaRPr lang="en-US" dirty="0">
              <a:latin typeface="Arial Narrow" charset="0"/>
            </a:endParaRPr>
          </a:p>
          <a:p>
            <a:pPr lvl="2" eaLnBrk="1" hangingPunct="1"/>
            <a:endParaRPr lang="en-US" dirty="0">
              <a:latin typeface="Arial Narrow" charset="0"/>
            </a:endParaRPr>
          </a:p>
          <a:p>
            <a:pPr lvl="2" eaLnBrk="1" hangingPunct="1"/>
            <a:endParaRPr lang="en-US" dirty="0">
              <a:latin typeface="Arial Narrow" charset="0"/>
            </a:endParaRPr>
          </a:p>
          <a:p>
            <a:pPr lvl="2" eaLnBrk="1" hangingPunct="1"/>
            <a:endParaRPr lang="en-US" dirty="0">
              <a:latin typeface="Arial Narrow" charset="0"/>
            </a:endParaRPr>
          </a:p>
          <a:p>
            <a:pPr lvl="2" eaLnBrk="1" hangingPunct="1"/>
            <a:endParaRPr lang="en-US" dirty="0">
              <a:latin typeface="Arial Narrow" charset="0"/>
            </a:endParaRPr>
          </a:p>
          <a:p>
            <a:pPr lvl="1" eaLnBrk="1" hangingPunct="1">
              <a:buFont typeface="Wingdings" charset="0"/>
              <a:buNone/>
            </a:pP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8-25</a:t>
            </a:r>
          </a:p>
        </p:txBody>
      </p:sp>
      <p:pic>
        <p:nvPicPr>
          <p:cNvPr id="256005" name="Picture 1" descr="6e_c06_2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4801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393700" y="153988"/>
            <a:ext cx="8307388" cy="523875"/>
          </a:xfrm>
        </p:spPr>
        <p:txBody>
          <a:bodyPr/>
          <a:lstStyle/>
          <a:p>
            <a:pPr eaLnBrk="1" hangingPunct="1">
              <a:defRPr/>
            </a:pPr>
            <a:r>
              <a:rPr lang="en-US" dirty="0" smtClean="0">
                <a:cs typeface="+mj-cs"/>
              </a:rPr>
              <a:t>Minimum Internal Cooking Temperatures</a:t>
            </a:r>
            <a:endParaRPr lang="en-US" dirty="0">
              <a:cs typeface="+mj-cs"/>
            </a:endParaRPr>
          </a:p>
        </p:txBody>
      </p:sp>
      <p:sp>
        <p:nvSpPr>
          <p:cNvPr id="175106" name="Rectangle 3"/>
          <p:cNvSpPr>
            <a:spLocks noGrp="1" noChangeArrowheads="1"/>
          </p:cNvSpPr>
          <p:nvPr>
            <p:ph idx="1"/>
          </p:nvPr>
        </p:nvSpPr>
        <p:spPr>
          <a:xfrm>
            <a:off x="393700" y="1143000"/>
            <a:ext cx="5086350" cy="4983163"/>
          </a:xfrm>
        </p:spPr>
        <p:txBody>
          <a:bodyPr/>
          <a:lstStyle/>
          <a:p>
            <a:pPr marL="0" indent="0" eaLnBrk="1" hangingPunct="1"/>
            <a:r>
              <a:rPr lang="en-US" dirty="0">
                <a:latin typeface="Arial Narrow" charset="0"/>
              </a:rPr>
              <a:t>Minimum internal cooking temperature:</a:t>
            </a:r>
          </a:p>
          <a:p>
            <a:pPr marL="0" indent="0" eaLnBrk="1" hangingPunct="1"/>
            <a:r>
              <a:rPr lang="en-US" dirty="0" smtClean="0">
                <a:latin typeface="Arial Narrow" charset="0"/>
              </a:rPr>
              <a:t>135˚F </a:t>
            </a:r>
            <a:r>
              <a:rPr lang="en-US" dirty="0">
                <a:latin typeface="Arial Narrow" charset="0"/>
              </a:rPr>
              <a:t>(</a:t>
            </a:r>
            <a:r>
              <a:rPr lang="en-US" dirty="0" smtClean="0">
                <a:latin typeface="Arial Narrow" charset="0"/>
              </a:rPr>
              <a:t>57˚C</a:t>
            </a:r>
            <a:r>
              <a:rPr lang="en-US" dirty="0">
                <a:latin typeface="Arial Narrow" charset="0"/>
              </a:rPr>
              <a:t>) </a:t>
            </a:r>
          </a:p>
          <a:p>
            <a:pPr lvl="1" eaLnBrk="1" hangingPunct="1"/>
            <a:r>
              <a:rPr lang="en-US" dirty="0">
                <a:latin typeface="Arial Narrow" charset="0"/>
              </a:rPr>
              <a:t>Fruit, vegetables, grains (rice, pasta), and legumes (beans, refried beans) that will be hot-held for </a:t>
            </a:r>
            <a:r>
              <a:rPr lang="en-US" dirty="0" smtClean="0">
                <a:latin typeface="Arial Narrow" charset="0"/>
              </a:rPr>
              <a:t>service</a:t>
            </a: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8-26</a:t>
            </a:r>
          </a:p>
        </p:txBody>
      </p:sp>
      <p:pic>
        <p:nvPicPr>
          <p:cNvPr id="257029" name="Picture 1" descr="6e_c06_2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8875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9"/>
          <p:cNvSpPr>
            <a:spLocks noChangeArrowheads="1"/>
          </p:cNvSpPr>
          <p:nvPr/>
        </p:nvSpPr>
        <p:spPr bwMode="auto">
          <a:xfrm>
            <a:off x="6354763" y="1649413"/>
            <a:ext cx="1947862" cy="2154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76132" name="Rectangle 6"/>
          <p:cNvSpPr>
            <a:spLocks noGrp="1" noChangeArrowheads="1"/>
          </p:cNvSpPr>
          <p:nvPr>
            <p:ph type="title"/>
          </p:nvPr>
        </p:nvSpPr>
        <p:spPr>
          <a:xfrm>
            <a:off x="393700" y="158750"/>
            <a:ext cx="8307388" cy="519113"/>
          </a:xfrm>
        </p:spPr>
        <p:txBody>
          <a:bodyPr/>
          <a:lstStyle/>
          <a:p>
            <a:pPr eaLnBrk="1" hangingPunct="1">
              <a:defRPr/>
            </a:pPr>
            <a:r>
              <a:rPr lang="en-US" dirty="0">
                <a:cs typeface="+mj-cs"/>
              </a:rPr>
              <a:t>Cooking TCS Food in </a:t>
            </a:r>
            <a:r>
              <a:rPr lang="en-US" dirty="0" smtClean="0">
                <a:cs typeface="+mj-cs"/>
              </a:rPr>
              <a:t>the Microwave Oven</a:t>
            </a:r>
            <a:endParaRPr lang="en-US" dirty="0">
              <a:cs typeface="+mj-cs"/>
            </a:endParaRPr>
          </a:p>
        </p:txBody>
      </p:sp>
      <p:sp>
        <p:nvSpPr>
          <p:cNvPr id="176131" name="Rectangle 3"/>
          <p:cNvSpPr>
            <a:spLocks noGrp="1" noChangeArrowheads="1"/>
          </p:cNvSpPr>
          <p:nvPr>
            <p:ph idx="1"/>
          </p:nvPr>
        </p:nvSpPr>
        <p:spPr>
          <a:xfrm>
            <a:off x="393700" y="1143000"/>
            <a:ext cx="5029200" cy="4983163"/>
          </a:xfrm>
        </p:spPr>
        <p:txBody>
          <a:bodyPr/>
          <a:lstStyle/>
          <a:p>
            <a:pPr marL="0" indent="0" eaLnBrk="1" hangingPunct="1"/>
            <a:r>
              <a:rPr lang="en-US" dirty="0">
                <a:latin typeface="Arial Narrow" charset="0"/>
              </a:rPr>
              <a:t>Minimum internal cooking temperature:</a:t>
            </a:r>
          </a:p>
          <a:p>
            <a:pPr marL="0" indent="0" eaLnBrk="1" hangingPunct="1"/>
            <a:r>
              <a:rPr lang="en-US" dirty="0" smtClean="0">
                <a:latin typeface="Arial Narrow" charset="0"/>
              </a:rPr>
              <a:t>165˚F </a:t>
            </a:r>
            <a:r>
              <a:rPr lang="en-US" dirty="0">
                <a:latin typeface="Arial Narrow" charset="0"/>
              </a:rPr>
              <a:t>(</a:t>
            </a:r>
            <a:r>
              <a:rPr lang="en-US" dirty="0" smtClean="0">
                <a:latin typeface="Arial Narrow" charset="0"/>
              </a:rPr>
              <a:t>74˚C</a:t>
            </a:r>
            <a:r>
              <a:rPr lang="en-US" dirty="0">
                <a:latin typeface="Arial Narrow" charset="0"/>
              </a:rPr>
              <a:t>) </a:t>
            </a:r>
          </a:p>
          <a:p>
            <a:pPr lvl="1" eaLnBrk="1" hangingPunct="1"/>
            <a:r>
              <a:rPr lang="en-US" dirty="0">
                <a:latin typeface="Arial Narrow" charset="0"/>
              </a:rPr>
              <a:t>Meat</a:t>
            </a:r>
          </a:p>
          <a:p>
            <a:pPr lvl="1" eaLnBrk="1" hangingPunct="1"/>
            <a:r>
              <a:rPr lang="en-US" dirty="0">
                <a:latin typeface="Arial Narrow" charset="0"/>
              </a:rPr>
              <a:t>Seafood</a:t>
            </a:r>
          </a:p>
          <a:p>
            <a:pPr lvl="1" eaLnBrk="1" hangingPunct="1"/>
            <a:r>
              <a:rPr lang="en-US" dirty="0">
                <a:latin typeface="Arial Narrow" charset="0"/>
              </a:rPr>
              <a:t>Poultry</a:t>
            </a:r>
          </a:p>
          <a:p>
            <a:pPr lvl="1" eaLnBrk="1" hangingPunct="1"/>
            <a:r>
              <a:rPr lang="en-US" dirty="0">
                <a:latin typeface="Arial Narrow" charset="0"/>
              </a:rPr>
              <a:t>Eggs</a:t>
            </a:r>
          </a:p>
          <a:p>
            <a:pPr lvl="1" eaLnBrk="1" hangingPunct="1">
              <a:buFont typeface="Wingdings" charset="0"/>
              <a:buNone/>
            </a:pPr>
            <a:endParaRPr lang="en-US" dirty="0">
              <a:latin typeface="Arial Narrow" charset="0"/>
            </a:endParaRPr>
          </a:p>
        </p:txBody>
      </p:sp>
      <p:sp>
        <p:nvSpPr>
          <p:cNvPr id="176133"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8-27</a:t>
            </a:r>
          </a:p>
        </p:txBody>
      </p:sp>
      <p:pic>
        <p:nvPicPr>
          <p:cNvPr id="258054" name="Picture 1" descr="6e_c06_2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8524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
          <p:cNvSpPr>
            <a:spLocks noChangeArrowheads="1"/>
          </p:cNvSpPr>
          <p:nvPr/>
        </p:nvSpPr>
        <p:spPr bwMode="auto">
          <a:xfrm>
            <a:off x="6011863" y="1649413"/>
            <a:ext cx="2582862" cy="2205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8" name="Rectangle 6"/>
          <p:cNvSpPr>
            <a:spLocks noGrp="1" noChangeArrowheads="1"/>
          </p:cNvSpPr>
          <p:nvPr>
            <p:ph type="title"/>
          </p:nvPr>
        </p:nvSpPr>
        <p:spPr>
          <a:xfrm>
            <a:off x="393700" y="158750"/>
            <a:ext cx="8307388" cy="519113"/>
          </a:xfrm>
        </p:spPr>
        <p:txBody>
          <a:bodyPr/>
          <a:lstStyle/>
          <a:p>
            <a:pPr eaLnBrk="1" hangingPunct="1">
              <a:defRPr/>
            </a:pPr>
            <a:r>
              <a:rPr lang="en-US" dirty="0">
                <a:cs typeface="+mj-cs"/>
              </a:rPr>
              <a:t>Cooking TCS Food in </a:t>
            </a:r>
            <a:r>
              <a:rPr lang="en-US" dirty="0" smtClean="0">
                <a:cs typeface="+mj-cs"/>
              </a:rPr>
              <a:t>the Microwave Oven</a:t>
            </a:r>
            <a:endParaRPr lang="en-US" dirty="0">
              <a:cs typeface="+mj-cs"/>
            </a:endParaRPr>
          </a:p>
        </p:txBody>
      </p:sp>
      <p:sp>
        <p:nvSpPr>
          <p:cNvPr id="177155" name="Rectangle 3"/>
          <p:cNvSpPr>
            <a:spLocks noGrp="1" noChangeArrowheads="1"/>
          </p:cNvSpPr>
          <p:nvPr>
            <p:ph idx="1"/>
          </p:nvPr>
        </p:nvSpPr>
        <p:spPr>
          <a:xfrm>
            <a:off x="393700" y="1143000"/>
            <a:ext cx="5029200" cy="4983163"/>
          </a:xfrm>
        </p:spPr>
        <p:txBody>
          <a:bodyPr/>
          <a:lstStyle/>
          <a:p>
            <a:pPr marL="0" indent="0" eaLnBrk="1" hangingPunct="1">
              <a:defRPr/>
            </a:pPr>
            <a:r>
              <a:rPr lang="en-US" dirty="0">
                <a:cs typeface="+mn-cs"/>
              </a:rPr>
              <a:t>Guidelines for </a:t>
            </a:r>
            <a:r>
              <a:rPr lang="en-US" dirty="0" smtClean="0">
                <a:cs typeface="+mn-cs"/>
              </a:rPr>
              <a:t>microwave cooking</a:t>
            </a:r>
            <a:r>
              <a:rPr lang="en-US" dirty="0">
                <a:cs typeface="+mn-cs"/>
              </a:rPr>
              <a:t>:</a:t>
            </a:r>
          </a:p>
          <a:p>
            <a:pPr marL="347472" lvl="1" indent="-347472" eaLnBrk="1" hangingPunct="1">
              <a:defRPr/>
            </a:pPr>
            <a:r>
              <a:rPr lang="en-US" dirty="0"/>
              <a:t>Cover food to prevent the surface from drying out</a:t>
            </a:r>
          </a:p>
          <a:p>
            <a:pPr marL="347472" lvl="1" indent="-347472" eaLnBrk="1" hangingPunct="1">
              <a:defRPr/>
            </a:pPr>
            <a:r>
              <a:rPr lang="en-US" dirty="0"/>
              <a:t>Rotate or stir it halfway through cooking so heat reaches the food more evenly</a:t>
            </a:r>
          </a:p>
          <a:p>
            <a:pPr marL="347472" lvl="1" indent="-347472" eaLnBrk="1" hangingPunct="1">
              <a:defRPr/>
            </a:pPr>
            <a:r>
              <a:rPr lang="en-US" dirty="0"/>
              <a:t>Let it stand for at least </a:t>
            </a:r>
            <a:r>
              <a:rPr lang="en-US" dirty="0" smtClean="0"/>
              <a:t>two </a:t>
            </a:r>
            <a:r>
              <a:rPr lang="en-US" dirty="0"/>
              <a:t>minutes after cooking to let the food temperature even out</a:t>
            </a:r>
          </a:p>
          <a:p>
            <a:pPr marL="347472" lvl="1" indent="-347472" eaLnBrk="1" hangingPunct="1">
              <a:defRPr/>
            </a:pPr>
            <a:r>
              <a:rPr lang="en-US" dirty="0"/>
              <a:t>Check the temperature in at least </a:t>
            </a:r>
            <a:r>
              <a:rPr lang="en-US" dirty="0" smtClean="0"/>
              <a:t>two </a:t>
            </a:r>
            <a:r>
              <a:rPr lang="en-US" dirty="0"/>
              <a:t>places to make sure the food is cooked through </a:t>
            </a:r>
          </a:p>
        </p:txBody>
      </p:sp>
      <p:sp>
        <p:nvSpPr>
          <p:cNvPr id="177157"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8-28</a:t>
            </a:r>
          </a:p>
        </p:txBody>
      </p:sp>
      <p:pic>
        <p:nvPicPr>
          <p:cNvPr id="259078" name="Picture 7" descr="6e_c06_2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9532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10"/>
          <p:cNvSpPr>
            <a:spLocks noGrp="1" noChangeArrowheads="1"/>
          </p:cNvSpPr>
          <p:nvPr>
            <p:ph type="title"/>
          </p:nvPr>
        </p:nvSpPr>
        <p:spPr>
          <a:xfrm>
            <a:off x="393700" y="158750"/>
            <a:ext cx="8307388" cy="519113"/>
          </a:xfrm>
        </p:spPr>
        <p:txBody>
          <a:bodyPr/>
          <a:lstStyle/>
          <a:p>
            <a:pPr eaLnBrk="1" hangingPunct="1">
              <a:defRPr/>
            </a:pPr>
            <a:r>
              <a:rPr lang="en-US" dirty="0">
                <a:cs typeface="+mj-cs"/>
              </a:rPr>
              <a:t>Consumer Advisories</a:t>
            </a:r>
          </a:p>
        </p:txBody>
      </p:sp>
      <p:sp>
        <p:nvSpPr>
          <p:cNvPr id="180226" name="Rectangle 3"/>
          <p:cNvSpPr>
            <a:spLocks noGrp="1" noChangeArrowheads="1"/>
          </p:cNvSpPr>
          <p:nvPr>
            <p:ph idx="1"/>
          </p:nvPr>
        </p:nvSpPr>
        <p:spPr>
          <a:xfrm>
            <a:off x="393700" y="1143000"/>
            <a:ext cx="4981575" cy="4914900"/>
          </a:xfrm>
        </p:spPr>
        <p:txBody>
          <a:bodyPr/>
          <a:lstStyle/>
          <a:p>
            <a:pPr marL="0" indent="0" eaLnBrk="1" hangingPunct="1">
              <a:defRPr/>
            </a:pPr>
            <a:r>
              <a:rPr lang="en-US" dirty="0" smtClean="0">
                <a:ea typeface="+mn-ea"/>
                <a:cs typeface="+mn-cs"/>
              </a:rPr>
              <a:t>If your menu includes raw or undercooked TCS items, you must:</a:t>
            </a:r>
          </a:p>
          <a:p>
            <a:pPr marL="347472" lvl="1" indent="-347472" eaLnBrk="1" hangingPunct="1">
              <a:defRPr/>
            </a:pPr>
            <a:r>
              <a:rPr lang="en-US" dirty="0" smtClean="0"/>
              <a:t>Note it on the menu next to the items</a:t>
            </a:r>
          </a:p>
          <a:p>
            <a:pPr marL="694944" lvl="2" indent="-347472" eaLnBrk="1" hangingPunct="1">
              <a:defRPr/>
            </a:pPr>
            <a:r>
              <a:rPr lang="en-US" dirty="0"/>
              <a:t>A</a:t>
            </a:r>
            <a:r>
              <a:rPr lang="en-US" dirty="0" smtClean="0"/>
              <a:t>sterisk the item</a:t>
            </a:r>
          </a:p>
          <a:p>
            <a:pPr marL="694944" lvl="2" indent="-347472" eaLnBrk="1" hangingPunct="1">
              <a:defRPr/>
            </a:pPr>
            <a:r>
              <a:rPr lang="en-US" dirty="0" smtClean="0"/>
              <a:t>Place a footnote at the menu bottom indicating the item is raw, undercooked, or contains raw or undercooked ingredients</a:t>
            </a:r>
          </a:p>
          <a:p>
            <a:pPr marL="347472" lvl="1" indent="-347472" eaLnBrk="1" hangingPunct="1">
              <a:defRPr/>
            </a:pPr>
            <a:r>
              <a:rPr lang="en-US" dirty="0" smtClean="0"/>
              <a:t>Advise customers who order this food of the increased risk of foodborne illness</a:t>
            </a:r>
          </a:p>
          <a:p>
            <a:pPr marL="694944" lvl="2" indent="-347472" eaLnBrk="1" hangingPunct="1">
              <a:defRPr/>
            </a:pPr>
            <a:r>
              <a:rPr lang="en-US" dirty="0" smtClean="0"/>
              <a:t>Post a notice in the menu</a:t>
            </a:r>
          </a:p>
          <a:p>
            <a:pPr marL="694944" lvl="2" indent="-347472" eaLnBrk="1" hangingPunct="1">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8-29</a:t>
            </a:r>
          </a:p>
        </p:txBody>
      </p:sp>
      <p:pic>
        <p:nvPicPr>
          <p:cNvPr id="260101" name="Picture 5" descr="6e_c06_12_samplemenu.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8275" y="1243013"/>
            <a:ext cx="21066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318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Consumer Advisories</a:t>
            </a:r>
          </a:p>
        </p:txBody>
      </p:sp>
      <p:sp>
        <p:nvSpPr>
          <p:cNvPr id="180226" name="Rectangle 3"/>
          <p:cNvSpPr>
            <a:spLocks noGrp="1" noChangeArrowheads="1"/>
          </p:cNvSpPr>
          <p:nvPr>
            <p:ph idx="1"/>
          </p:nvPr>
        </p:nvSpPr>
        <p:spPr>
          <a:xfrm>
            <a:off x="393700" y="1143000"/>
            <a:ext cx="5021263" cy="4953000"/>
          </a:xfrm>
        </p:spPr>
        <p:txBody>
          <a:bodyPr/>
          <a:lstStyle/>
          <a:p>
            <a:pPr marL="0" indent="0" eaLnBrk="1" hangingPunct="1"/>
            <a:r>
              <a:rPr lang="en-US" dirty="0">
                <a:latin typeface="Arial Narrow" charset="0"/>
              </a:rPr>
              <a:t>The FDA advises against offering these items on a children’s menu if they are raw or undercooked:</a:t>
            </a:r>
          </a:p>
          <a:p>
            <a:pPr lvl="1" eaLnBrk="1" hangingPunct="1"/>
            <a:r>
              <a:rPr lang="en-US" dirty="0">
                <a:latin typeface="Arial Narrow" charset="0"/>
              </a:rPr>
              <a:t>Meat</a:t>
            </a:r>
          </a:p>
          <a:p>
            <a:pPr lvl="1" eaLnBrk="1" hangingPunct="1"/>
            <a:r>
              <a:rPr lang="en-US" dirty="0">
                <a:latin typeface="Arial Narrow" charset="0"/>
              </a:rPr>
              <a:t>Poultry</a:t>
            </a:r>
          </a:p>
          <a:p>
            <a:pPr lvl="1" eaLnBrk="1" hangingPunct="1"/>
            <a:r>
              <a:rPr lang="en-US" dirty="0">
                <a:latin typeface="Arial Narrow" charset="0"/>
              </a:rPr>
              <a:t>Seafood</a:t>
            </a:r>
          </a:p>
          <a:p>
            <a:pPr lvl="1" eaLnBrk="1" hangingPunct="1"/>
            <a:r>
              <a:rPr lang="en-US" dirty="0">
                <a:latin typeface="Arial Narrow" charset="0"/>
              </a:rPr>
              <a:t>Eggs</a:t>
            </a:r>
          </a:p>
          <a:p>
            <a:pPr lvl="1" eaLnBrk="1" hangingPunct="1">
              <a:buFont typeface="Wingdings" charset="0"/>
              <a:buNone/>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8-30</a:t>
            </a:r>
          </a:p>
        </p:txBody>
      </p:sp>
      <p:pic>
        <p:nvPicPr>
          <p:cNvPr id="261125" name="Picture 1" descr="6e_c06_12_Kidsmenu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8275" y="1243013"/>
            <a:ext cx="21066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936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5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10189</Words>
  <Application>Microsoft Office PowerPoint</Application>
  <PresentationFormat>On-screen Show (4:3)</PresentationFormat>
  <Paragraphs>1155</Paragraphs>
  <Slides>106</Slides>
  <Notes>106</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5_SS5e_08_16hr</vt:lpstr>
      <vt:lpstr>PowerPoint Presentation</vt:lpstr>
      <vt:lpstr>Personal Hygiene and Contamination</vt:lpstr>
      <vt:lpstr>How Food Handlers Can Contaminate Food</vt:lpstr>
      <vt:lpstr>How Food Handlers Can Contaminate Food</vt:lpstr>
      <vt:lpstr>A Good Personal Hygiene Program</vt:lpstr>
      <vt:lpstr>Handwashing</vt:lpstr>
      <vt:lpstr>When to Wash Hands</vt:lpstr>
      <vt:lpstr>When to Wash Hands</vt:lpstr>
      <vt:lpstr>Hand Antiseptics</vt:lpstr>
      <vt:lpstr>Hand Care</vt:lpstr>
      <vt:lpstr>Hand Care</vt:lpstr>
      <vt:lpstr>Bare-Hand Contact with Ready-to-Eat Food</vt:lpstr>
      <vt:lpstr>Single-Use Gloves</vt:lpstr>
      <vt:lpstr>Single-Use Gloves</vt:lpstr>
      <vt:lpstr>Single-Use Gloves</vt:lpstr>
      <vt:lpstr>Correct Work Attire</vt:lpstr>
      <vt:lpstr>Eating, Drinking, Smoking, and Chewing Gum or Tobacco</vt:lpstr>
      <vt:lpstr>Reporting Health Issues</vt:lpstr>
      <vt:lpstr>Reporting Health Issues</vt:lpstr>
      <vt:lpstr>Reporting Health Issues</vt:lpstr>
      <vt:lpstr>Reporting Health Issues</vt:lpstr>
      <vt:lpstr>Handling Staff Illnesses</vt:lpstr>
      <vt:lpstr>PowerPoint Presentation</vt:lpstr>
      <vt:lpstr>The Flow of Food</vt:lpstr>
      <vt:lpstr>Cross-Contamination</vt:lpstr>
      <vt:lpstr>Cross-Contamination</vt:lpstr>
      <vt:lpstr>Avoiding Time-Temperature Abuse</vt:lpstr>
      <vt:lpstr>Avoiding Time-Temperature Abuse</vt:lpstr>
      <vt:lpstr>Choosing the Correct Thermometer</vt:lpstr>
      <vt:lpstr>Choosing the Correct Thermometer</vt:lpstr>
      <vt:lpstr>Choosing the Correct Thermometer</vt:lpstr>
      <vt:lpstr>Choosing the Correct Thermometer</vt:lpstr>
      <vt:lpstr>How to Calibrate Thermometers</vt:lpstr>
      <vt:lpstr>How to Calibrate Thermometers</vt:lpstr>
      <vt:lpstr>How to Calibrate Thermometers</vt:lpstr>
      <vt:lpstr>General Thermometer Guidelines</vt:lpstr>
      <vt:lpstr>General Thermometer Guidelines</vt:lpstr>
      <vt:lpstr>PowerPoint Presentation</vt:lpstr>
      <vt:lpstr>General Purchasing and Receiving Principles</vt:lpstr>
      <vt:lpstr>Receiving Considerations</vt:lpstr>
      <vt:lpstr>Receiving Considerations</vt:lpstr>
      <vt:lpstr>Receiving Considerations</vt:lpstr>
      <vt:lpstr>Receiving and Inspecting</vt:lpstr>
      <vt:lpstr>Receiving and Inspecting</vt:lpstr>
      <vt:lpstr>PowerPoint Presentation</vt:lpstr>
      <vt:lpstr>PowerPoint Presentation</vt:lpstr>
      <vt:lpstr>PowerPoint Presentation</vt:lpstr>
      <vt:lpstr>PowerPoint Presentation</vt:lpstr>
      <vt:lpstr>PowerPoint Presentation</vt:lpstr>
      <vt:lpstr>Receiving and Inspecting</vt:lpstr>
      <vt:lpstr>Receiving and Inspecting</vt:lpstr>
      <vt:lpstr>Receiving and Inspecting</vt:lpstr>
      <vt:lpstr>Inspection and Grading Stamps</vt:lpstr>
      <vt:lpstr>Receiving and Inspecting</vt:lpstr>
      <vt:lpstr>PowerPoint Presentation</vt:lpstr>
      <vt:lpstr>Labeling</vt:lpstr>
      <vt:lpstr>Labeling</vt:lpstr>
      <vt:lpstr>Date Marking</vt:lpstr>
      <vt:lpstr>Date Marking</vt:lpstr>
      <vt:lpstr>Date Marking</vt:lpstr>
      <vt:lpstr>Date Marking</vt:lpstr>
      <vt:lpstr>Rotation</vt:lpstr>
      <vt:lpstr>Temperatures</vt:lpstr>
      <vt:lpstr>Temperatures</vt:lpstr>
      <vt:lpstr>Storage Location</vt:lpstr>
      <vt:lpstr>Preventing Cross-Contamination</vt:lpstr>
      <vt:lpstr>Preventing Cross-Contamination</vt:lpstr>
      <vt:lpstr>Preventing Cross-Contamination</vt:lpstr>
      <vt:lpstr>Preventing Cross-Contamination</vt:lpstr>
      <vt:lpstr>PowerPoint Presentation</vt:lpstr>
      <vt:lpstr>General Preparation Practices</vt:lpstr>
      <vt:lpstr>General Preparation Practices</vt:lpstr>
      <vt:lpstr>General Preparation Practices</vt:lpstr>
      <vt:lpstr>General Preparation Practices</vt:lpstr>
      <vt:lpstr>Thawing</vt:lpstr>
      <vt:lpstr>Thawing ROP Fish</vt:lpstr>
      <vt:lpstr>Prepping Specific Food</vt:lpstr>
      <vt:lpstr>Prepping Specific Food</vt:lpstr>
      <vt:lpstr>Prepping Specific Food</vt:lpstr>
      <vt:lpstr>Prepping Specific Food</vt:lpstr>
      <vt:lpstr>Prepping Specific Food</vt:lpstr>
      <vt:lpstr>Prepping Specific Food</vt:lpstr>
      <vt:lpstr>Prepping Specific Food</vt:lpstr>
      <vt:lpstr>Prepping Specific Food</vt:lpstr>
      <vt:lpstr>Prepping Specific Food</vt:lpstr>
      <vt:lpstr>Prepping Specific Food</vt:lpstr>
      <vt:lpstr>Prepping Specific Food</vt:lpstr>
      <vt:lpstr>Prepping Specific Food</vt:lpstr>
      <vt:lpstr>Preparation Practices That Have Special Requirements</vt:lpstr>
      <vt:lpstr>Preparation Practices That Have Special Requirements</vt:lpstr>
      <vt:lpstr>Minimum Internal Cooking Temperatures</vt:lpstr>
      <vt:lpstr>Minimum Internal Cooking Temperatures</vt:lpstr>
      <vt:lpstr>Minimum Internal Cooking Temperatures</vt:lpstr>
      <vt:lpstr>Minimum Internal Cooking Temperatures</vt:lpstr>
      <vt:lpstr>Minimum Internal Cooking Temperatures</vt:lpstr>
      <vt:lpstr>Cooking TCS Food in the Microwave Oven</vt:lpstr>
      <vt:lpstr>Cooking TCS Food in the Microwave Oven</vt:lpstr>
      <vt:lpstr>Consumer Advisories</vt:lpstr>
      <vt:lpstr>Consumer Advisories</vt:lpstr>
      <vt:lpstr>Partial Cooking During Prepping</vt:lpstr>
      <vt:lpstr>Temperature Requirements for Cooling Food</vt:lpstr>
      <vt:lpstr>Temperature Requirements for Cooling Food</vt:lpstr>
      <vt:lpstr>Methods for Cooling Food</vt:lpstr>
      <vt:lpstr>Methods for Cooling Food</vt:lpstr>
      <vt:lpstr>Storing Food for Further Cooling</vt:lpstr>
      <vt:lpstr>Reheating Food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ntadmin</dc:creator>
  <cp:lastModifiedBy>ntadmin</cp:lastModifiedBy>
  <cp:revision>1</cp:revision>
  <dcterms:created xsi:type="dcterms:W3CDTF">2014-05-05T19:40:15Z</dcterms:created>
  <dcterms:modified xsi:type="dcterms:W3CDTF">2014-05-05T19:40:42Z</dcterms:modified>
</cp:coreProperties>
</file>